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
  </p:notesMasterIdLst>
  <p:handoutMasterIdLst>
    <p:handoutMasterId r:id="rId4"/>
  </p:handoutMasterIdLst>
  <p:sldIdLst>
    <p:sldId id="371" r:id="rId5"/>
    <p:sldId id="386" r:id="rId6"/>
    <p:sldId id="373" r:id="rId7"/>
    <p:sldId id="384" r:id="rId8"/>
    <p:sldId id="375" r:id="rId9"/>
    <p:sldId id="374" r:id="rId10"/>
    <p:sldId id="381" r:id="rId11"/>
    <p:sldId id="387" r:id="rId12"/>
    <p:sldId id="388" r:id="rId13"/>
    <p:sldId id="382" r:id="rId14"/>
    <p:sldId id="389" r:id="rId15"/>
    <p:sldId id="390" r:id="rId1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CB6F5"/>
    <a:srgbClr val="CCC1DA"/>
    <a:srgbClr val="7030A0"/>
    <a:srgbClr val="00863D"/>
    <a:srgbClr val="00642D"/>
    <a:srgbClr val="3333FF"/>
    <a:srgbClr val="B8FAF7"/>
    <a:srgbClr val="B4FE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淡色スタイル 2 - アクセント 3">
    <a:wholeTbl>
      <a:tcTxStyle>
        <a:fontRef idx="minor">
          <a:srgbClr val="00000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rgbClr val="00000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58"/>
    <p:restoredTop sz="93158" autoAdjust="0"/>
  </p:normalViewPr>
  <p:slideViewPr>
    <p:cSldViewPr>
      <p:cViewPr>
        <p:scale>
          <a:sx n="95" d="100"/>
          <a:sy n="95" d="100"/>
        </p:scale>
        <p:origin x="-876" y="3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0" d="100"/>
          <a:sy n="80" d="100"/>
        </p:scale>
        <p:origin x="4032" y="108"/>
      </p:cViewPr>
      <p:guideLst>
        <p:guide orient="horz" pos="3130"/>
        <p:guide pos="2143"/>
      </p:guideLst>
    </p:cSldViewPr>
  </p:notes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ableStyles" Target="tableStyles.xml" /></Relationships>
</file>

<file path=ppt/handoutMasters/_rels/handoutMaster1.xml.rels><?xml version="1.0" encoding="UTF-8"?><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62" name="ヘッダー プレースホルダー 1"/>
          <p:cNvSpPr>
            <a:spLocks noGrp="1"/>
          </p:cNvSpPr>
          <p:nvPr>
            <p:ph type="hdr" sz="quarter"/>
          </p:nvPr>
        </p:nvSpPr>
        <p:spPr>
          <a:xfrm>
            <a:off x="4" y="4"/>
            <a:ext cx="2950375" cy="497367"/>
          </a:xfrm>
          <a:prstGeom prst="rect">
            <a:avLst/>
          </a:prstGeom>
        </p:spPr>
        <p:txBody>
          <a:bodyPr vert="horz" lIns="92201" tIns="46100" rIns="92201" bIns="46100" rtlCol="0"/>
          <a:lstStyle>
            <a:lvl1pPr algn="l">
              <a:defRPr sz="1200"/>
            </a:lvl1pPr>
          </a:lstStyle>
          <a:p>
            <a:endParaRPr kumimoji="1" lang="ja-JP" altLang="en-US"/>
          </a:p>
        </p:txBody>
      </p:sp>
      <p:sp>
        <p:nvSpPr>
          <p:cNvPr id="1063" name="日付プレースホルダー 2"/>
          <p:cNvSpPr>
            <a:spLocks noGrp="1"/>
          </p:cNvSpPr>
          <p:nvPr>
            <p:ph type="dt" sz="quarter" idx="1"/>
          </p:nvPr>
        </p:nvSpPr>
        <p:spPr>
          <a:xfrm>
            <a:off x="3855221" y="4"/>
            <a:ext cx="2950374" cy="497367"/>
          </a:xfrm>
          <a:prstGeom prst="rect">
            <a:avLst/>
          </a:prstGeom>
        </p:spPr>
        <p:txBody>
          <a:bodyPr vert="horz" lIns="92201" tIns="46100" rIns="92201" bIns="46100" rtlCol="0"/>
          <a:lstStyle>
            <a:lvl1pPr algn="r">
              <a:defRPr sz="1200"/>
            </a:lvl1pPr>
          </a:lstStyle>
          <a:p>
            <a:fld id="{AA23D791-B699-4013-A39E-060BD7E8798F}" type="datetimeFigureOut">
              <a:rPr kumimoji="1" lang="ja-JP" altLang="en-US" smtClean="0"/>
              <a:t>2023/8/25</a:t>
            </a:fld>
            <a:endParaRPr kumimoji="1" lang="ja-JP" altLang="en-US"/>
          </a:p>
        </p:txBody>
      </p:sp>
      <p:sp>
        <p:nvSpPr>
          <p:cNvPr id="1064" name="フッター プレースホルダー 3"/>
          <p:cNvSpPr>
            <a:spLocks noGrp="1"/>
          </p:cNvSpPr>
          <p:nvPr>
            <p:ph type="ftr" sz="quarter" idx="2"/>
          </p:nvPr>
        </p:nvSpPr>
        <p:spPr>
          <a:xfrm>
            <a:off x="4" y="9440372"/>
            <a:ext cx="2950375" cy="497366"/>
          </a:xfrm>
          <a:prstGeom prst="rect">
            <a:avLst/>
          </a:prstGeom>
        </p:spPr>
        <p:txBody>
          <a:bodyPr vert="horz" lIns="92201" tIns="46100" rIns="92201" bIns="46100" rtlCol="0" anchor="b"/>
          <a:lstStyle>
            <a:lvl1pPr algn="l">
              <a:defRPr sz="1200"/>
            </a:lvl1pPr>
          </a:lstStyle>
          <a:p>
            <a:endParaRPr kumimoji="1" lang="ja-JP" altLang="en-US"/>
          </a:p>
        </p:txBody>
      </p:sp>
      <p:sp>
        <p:nvSpPr>
          <p:cNvPr id="1065" name="スライド番号プレースホルダー 4"/>
          <p:cNvSpPr>
            <a:spLocks noGrp="1"/>
          </p:cNvSpPr>
          <p:nvPr>
            <p:ph type="sldNum" sz="quarter" idx="3"/>
          </p:nvPr>
        </p:nvSpPr>
        <p:spPr>
          <a:xfrm>
            <a:off x="3855221" y="9440372"/>
            <a:ext cx="2950374" cy="497366"/>
          </a:xfrm>
          <a:prstGeom prst="rect">
            <a:avLst/>
          </a:prstGeom>
        </p:spPr>
        <p:txBody>
          <a:bodyPr vert="horz" lIns="92201" tIns="46100" rIns="92201" bIns="46100" rtlCol="0" anchor="b"/>
          <a:lstStyle>
            <a:lvl1pPr algn="r">
              <a:defRPr sz="1200"/>
            </a:lvl1pPr>
          </a:lstStyle>
          <a:p>
            <a:fld id="{A4F87977-8DF7-42D6-9530-5DBDFC47CC9F}" type="slidenum">
              <a:rPr kumimoji="1" lang="ja-JP" altLang="en-US" smtClean="0"/>
              <a:t>‹#›</a:t>
            </a:fld>
            <a:endParaRPr kumimoji="1" lang="ja-JP" altLang="en-US"/>
          </a:p>
        </p:txBody>
      </p:sp>
    </p:spTree>
    <p:extLst>
      <p:ext uri="{BB962C8B-B14F-4D97-AF65-F5344CB8AC3E}">
        <p14:creationId xmlns:p14="http://schemas.microsoft.com/office/powerpoint/2010/main" val="5990644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55" name="ヘッダー プレースホルダー 1"/>
          <p:cNvSpPr>
            <a:spLocks noGrp="1"/>
          </p:cNvSpPr>
          <p:nvPr>
            <p:ph type="hdr" sz="quarter"/>
          </p:nvPr>
        </p:nvSpPr>
        <p:spPr>
          <a:xfrm>
            <a:off x="1" y="0"/>
            <a:ext cx="2949787" cy="496967"/>
          </a:xfrm>
          <a:prstGeom prst="rect">
            <a:avLst/>
          </a:prstGeom>
        </p:spPr>
        <p:txBody>
          <a:bodyPr vert="horz" lIns="92186" tIns="46093" rIns="92186" bIns="46093" rtlCol="0"/>
          <a:lstStyle>
            <a:lvl1pPr algn="l">
              <a:defRPr sz="1200"/>
            </a:lvl1pPr>
          </a:lstStyle>
          <a:p>
            <a:endParaRPr kumimoji="1" lang="ja-JP" altLang="en-US"/>
          </a:p>
        </p:txBody>
      </p:sp>
      <p:sp>
        <p:nvSpPr>
          <p:cNvPr id="1056" name="日付プレースホルダー 2"/>
          <p:cNvSpPr>
            <a:spLocks noGrp="1"/>
          </p:cNvSpPr>
          <p:nvPr>
            <p:ph type="dt" idx="1"/>
          </p:nvPr>
        </p:nvSpPr>
        <p:spPr>
          <a:xfrm>
            <a:off x="3855841" y="0"/>
            <a:ext cx="2949787" cy="496967"/>
          </a:xfrm>
          <a:prstGeom prst="rect">
            <a:avLst/>
          </a:prstGeom>
        </p:spPr>
        <p:txBody>
          <a:bodyPr vert="horz" lIns="92186" tIns="46093" rIns="92186" bIns="46093" rtlCol="0"/>
          <a:lstStyle>
            <a:lvl1pPr algn="r">
              <a:defRPr sz="1200"/>
            </a:lvl1pPr>
          </a:lstStyle>
          <a:p>
            <a:fld id="{071C8A09-B97E-45DD-BAD7-B10B4DD3E2BB}" type="datetimeFigureOut">
              <a:rPr kumimoji="1" lang="ja-JP" altLang="en-US" smtClean="0"/>
              <a:t>2023/8/25</a:t>
            </a:fld>
            <a:endParaRPr kumimoji="1" lang="ja-JP" altLang="en-US"/>
          </a:p>
        </p:txBody>
      </p:sp>
      <p:sp>
        <p:nvSpPr>
          <p:cNvPr id="1057" name="スライド イメージ プレースホルダー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2186" tIns="46093" rIns="92186" bIns="46093" rtlCol="0" anchor="ctr"/>
          <a:lstStyle/>
          <a:p>
            <a:endParaRPr lang="ja-JP" altLang="en-US"/>
          </a:p>
        </p:txBody>
      </p:sp>
      <p:sp>
        <p:nvSpPr>
          <p:cNvPr id="1058" name="ノート プレースホルダー 4"/>
          <p:cNvSpPr>
            <a:spLocks noGrp="1"/>
          </p:cNvSpPr>
          <p:nvPr>
            <p:ph type="body" sz="quarter" idx="3"/>
          </p:nvPr>
        </p:nvSpPr>
        <p:spPr>
          <a:xfrm>
            <a:off x="680721" y="4721187"/>
            <a:ext cx="5445760" cy="4472702"/>
          </a:xfrm>
          <a:prstGeom prst="rect">
            <a:avLst/>
          </a:prstGeom>
        </p:spPr>
        <p:txBody>
          <a:bodyPr vert="horz" lIns="92186" tIns="46093" rIns="92186" bIns="4609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フッター プレースホルダー 5"/>
          <p:cNvSpPr>
            <a:spLocks noGrp="1"/>
          </p:cNvSpPr>
          <p:nvPr>
            <p:ph type="ftr" sz="quarter" idx="4"/>
          </p:nvPr>
        </p:nvSpPr>
        <p:spPr>
          <a:xfrm>
            <a:off x="1" y="9440647"/>
            <a:ext cx="2949787" cy="496967"/>
          </a:xfrm>
          <a:prstGeom prst="rect">
            <a:avLst/>
          </a:prstGeom>
        </p:spPr>
        <p:txBody>
          <a:bodyPr vert="horz" lIns="92186" tIns="46093" rIns="92186" bIns="46093" rtlCol="0" anchor="b"/>
          <a:lstStyle>
            <a:lvl1pPr algn="l">
              <a:defRPr sz="1200"/>
            </a:lvl1pPr>
          </a:lstStyle>
          <a:p>
            <a:endParaRPr kumimoji="1" lang="ja-JP" altLang="en-US"/>
          </a:p>
        </p:txBody>
      </p:sp>
      <p:sp>
        <p:nvSpPr>
          <p:cNvPr id="1060" name="スライド番号プレースホルダー 6"/>
          <p:cNvSpPr>
            <a:spLocks noGrp="1"/>
          </p:cNvSpPr>
          <p:nvPr>
            <p:ph type="sldNum" sz="quarter" idx="5"/>
          </p:nvPr>
        </p:nvSpPr>
        <p:spPr>
          <a:xfrm>
            <a:off x="3855841" y="9440647"/>
            <a:ext cx="2949787" cy="496967"/>
          </a:xfrm>
          <a:prstGeom prst="rect">
            <a:avLst/>
          </a:prstGeom>
        </p:spPr>
        <p:txBody>
          <a:bodyPr vert="horz" lIns="92186" tIns="46093" rIns="92186" bIns="46093" rtlCol="0" anchor="b"/>
          <a:lstStyle>
            <a:lvl1pPr algn="r">
              <a:defRPr sz="1200"/>
            </a:lvl1pPr>
          </a:lstStyle>
          <a:p>
            <a:fld id="{05B04E3F-EAF1-44B2-AD13-D9678D9516E7}" type="slidenum">
              <a:rPr kumimoji="1" lang="ja-JP" altLang="en-US" smtClean="0"/>
              <a:t>‹#›</a:t>
            </a:fld>
            <a:endParaRPr kumimoji="1" lang="ja-JP" altLang="en-US"/>
          </a:p>
        </p:txBody>
      </p:sp>
    </p:spTree>
    <p:extLst>
      <p:ext uri="{BB962C8B-B14F-4D97-AF65-F5344CB8AC3E}">
        <p14:creationId xmlns:p14="http://schemas.microsoft.com/office/powerpoint/2010/main" val="169595612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xml version="1.0" encoding="UTF-8"?><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1.xml.rels><?xml version="1.0" encoding="UTF-8"?><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2.xml.rels><?xml version="1.0" encoding="UTF-8"?><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xml version="1.0" encoding="UTF-8"?><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xml version="1.0" encoding="UTF-8"?><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5.xml.rels><?xml version="1.0" encoding="UTF-8"?><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6.xml.rels><?xml version="1.0" encoding="UTF-8"?><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7.xml.rels><?xml version="1.0" encoding="UTF-8"?><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8.xml.rels><?xml version="1.0" encoding="UTF-8"?><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_rels/notesSlide9.xml.rels><?xml version="1.0" encoding="UTF-8"?><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072" name="スライド イメージ プレースホルダー 1"/>
          <p:cNvSpPr>
            <a:spLocks noGrp="1" noRot="1" noChangeAspect="1"/>
          </p:cNvSpPr>
          <p:nvPr>
            <p:ph type="sldImg"/>
          </p:nvPr>
        </p:nvSpPr>
        <p:spPr/>
      </p:sp>
      <p:sp>
        <p:nvSpPr>
          <p:cNvPr id="1073" name="ノート プレースホルダー 2"/>
          <p:cNvSpPr>
            <a:spLocks noGrp="1"/>
          </p:cNvSpPr>
          <p:nvPr>
            <p:ph type="body" idx="1"/>
          </p:nvPr>
        </p:nvSpPr>
        <p:spPr/>
        <p:txBody>
          <a:bodyPr/>
          <a:lstStyle/>
          <a:p>
            <a:endParaRPr kumimoji="1" lang="ja-JP" altLang="en-US" dirty="0"/>
          </a:p>
        </p:txBody>
      </p:sp>
      <p:sp>
        <p:nvSpPr>
          <p:cNvPr id="1074" name="スライド番号プレースホルダー 3"/>
          <p:cNvSpPr>
            <a:spLocks noGrp="1"/>
          </p:cNvSpPr>
          <p:nvPr>
            <p:ph type="sldNum" sz="quarter" idx="10"/>
          </p:nvPr>
        </p:nvSpPr>
        <p:spPr/>
        <p:txBody>
          <a:bodyPr/>
          <a:lstStyle/>
          <a:p>
            <a:fld id="{05B04E3F-EAF1-44B2-AD13-D9678D9516E7}" type="slidenum">
              <a:rPr kumimoji="1" lang="ja-JP" altLang="en-US" smtClean="0"/>
              <a:t>1</a:t>
            </a:fld>
            <a:endParaRPr kumimoji="1" lang="ja-JP" altLang="en-US"/>
          </a:p>
        </p:txBody>
      </p:sp>
    </p:spTree>
    <p:extLst>
      <p:ext uri="{BB962C8B-B14F-4D97-AF65-F5344CB8AC3E}">
        <p14:creationId xmlns:p14="http://schemas.microsoft.com/office/powerpoint/2010/main" val="1754823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04" name="スライド イメージ プレースホルダー 1"/>
          <p:cNvSpPr>
            <a:spLocks noGrp="1" noRot="1" noChangeAspect="1"/>
          </p:cNvSpPr>
          <p:nvPr>
            <p:ph type="sldImg"/>
          </p:nvPr>
        </p:nvSpPr>
        <p:spPr/>
      </p:sp>
      <p:sp>
        <p:nvSpPr>
          <p:cNvPr id="1205" name="ノート プレースホルダー 2"/>
          <p:cNvSpPr>
            <a:spLocks noGrp="1"/>
          </p:cNvSpPr>
          <p:nvPr>
            <p:ph type="body" idx="1"/>
          </p:nvPr>
        </p:nvSpPr>
        <p:spPr/>
        <p:txBody>
          <a:bodyPr/>
          <a:lstStyle/>
          <a:p>
            <a:endParaRPr kumimoji="1" lang="ja-JP" altLang="en-US" dirty="0"/>
          </a:p>
        </p:txBody>
      </p:sp>
      <p:sp>
        <p:nvSpPr>
          <p:cNvPr id="1206" name="スライド番号プレースホルダー 3"/>
          <p:cNvSpPr>
            <a:spLocks noGrp="1"/>
          </p:cNvSpPr>
          <p:nvPr>
            <p:ph type="sldNum" sz="quarter" idx="10"/>
          </p:nvPr>
        </p:nvSpPr>
        <p:spPr/>
        <p:txBody>
          <a:bodyPr/>
          <a:lstStyle/>
          <a:p>
            <a:fld id="{05B04E3F-EAF1-44B2-AD13-D9678D9516E7}" type="slidenum">
              <a:rPr kumimoji="1" lang="ja-JP" altLang="en-US" smtClean="0"/>
              <a:t>12</a:t>
            </a:fld>
            <a:endParaRPr kumimoji="1" lang="ja-JP" altLang="en-US"/>
          </a:p>
        </p:txBody>
      </p:sp>
    </p:spTree>
    <p:extLst>
      <p:ext uri="{BB962C8B-B14F-4D97-AF65-F5344CB8AC3E}">
        <p14:creationId xmlns:p14="http://schemas.microsoft.com/office/powerpoint/2010/main" val="653615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13" name="スライド イメージ プレースホルダー 1"/>
          <p:cNvSpPr>
            <a:spLocks noGrp="1" noRot="1" noChangeAspect="1"/>
          </p:cNvSpPr>
          <p:nvPr>
            <p:ph type="sldImg"/>
          </p:nvPr>
        </p:nvSpPr>
        <p:spPr/>
      </p:sp>
      <p:sp>
        <p:nvSpPr>
          <p:cNvPr id="1214" name="ノート プレースホルダー 2"/>
          <p:cNvSpPr>
            <a:spLocks noGrp="1"/>
          </p:cNvSpPr>
          <p:nvPr>
            <p:ph type="body" idx="1"/>
          </p:nvPr>
        </p:nvSpPr>
        <p:spPr/>
        <p:txBody>
          <a:bodyPr/>
          <a:lstStyle/>
          <a:p>
            <a:endParaRPr kumimoji="1" lang="ja-JP" altLang="en-US" dirty="0"/>
          </a:p>
        </p:txBody>
      </p:sp>
      <p:sp>
        <p:nvSpPr>
          <p:cNvPr id="1215" name="スライド番号プレースホルダー 3"/>
          <p:cNvSpPr>
            <a:spLocks noGrp="1"/>
          </p:cNvSpPr>
          <p:nvPr>
            <p:ph type="sldNum" sz="quarter" idx="10"/>
          </p:nvPr>
        </p:nvSpPr>
        <p:spPr/>
        <p:txBody>
          <a:bodyPr/>
          <a:lstStyle/>
          <a:p>
            <a:fld id="{05B04E3F-EAF1-44B2-AD13-D9678D9516E7}" type="slidenum">
              <a:rPr kumimoji="1" lang="ja-JP" altLang="en-US" smtClean="0"/>
              <a:t>13</a:t>
            </a:fld>
            <a:endParaRPr kumimoji="1" lang="ja-JP" altLang="en-US"/>
          </a:p>
        </p:txBody>
      </p:sp>
    </p:spTree>
    <p:extLst>
      <p:ext uri="{BB962C8B-B14F-4D97-AF65-F5344CB8AC3E}">
        <p14:creationId xmlns:p14="http://schemas.microsoft.com/office/powerpoint/2010/main" val="718588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0" name="スライド イメージ プレースホルダー 1"/>
          <p:cNvSpPr>
            <a:spLocks noGrp="1" noRot="1" noChangeAspect="1"/>
          </p:cNvSpPr>
          <p:nvPr>
            <p:ph type="sldImg"/>
          </p:nvPr>
        </p:nvSpPr>
        <p:spPr/>
      </p:sp>
      <p:sp>
        <p:nvSpPr>
          <p:cNvPr id="1101" name="ノート プレースホルダー 2"/>
          <p:cNvSpPr>
            <a:spLocks noGrp="1"/>
          </p:cNvSpPr>
          <p:nvPr>
            <p:ph type="body" idx="1"/>
          </p:nvPr>
        </p:nvSpPr>
        <p:spPr/>
        <p:txBody>
          <a:bodyPr/>
          <a:lstStyle/>
          <a:p>
            <a:endParaRPr kumimoji="1" lang="ja-JP" altLang="en-US" dirty="0"/>
          </a:p>
        </p:txBody>
      </p:sp>
      <p:sp>
        <p:nvSpPr>
          <p:cNvPr id="1102" name="スライド番号プレースホルダー 3"/>
          <p:cNvSpPr>
            <a:spLocks noGrp="1"/>
          </p:cNvSpPr>
          <p:nvPr>
            <p:ph type="sldNum" sz="quarter" idx="10"/>
          </p:nvPr>
        </p:nvSpPr>
        <p:spPr/>
        <p:txBody>
          <a:bodyPr/>
          <a:lstStyle/>
          <a:p>
            <a:fld id="{05B04E3F-EAF1-44B2-AD13-D9678D9516E7}" type="slidenum">
              <a:rPr kumimoji="1" lang="ja-JP" altLang="en-US" smtClean="0"/>
              <a:t>3</a:t>
            </a:fld>
            <a:endParaRPr kumimoji="1" lang="ja-JP" altLang="en-US"/>
          </a:p>
        </p:txBody>
      </p:sp>
    </p:spTree>
    <p:extLst>
      <p:ext uri="{BB962C8B-B14F-4D97-AF65-F5344CB8AC3E}">
        <p14:creationId xmlns:p14="http://schemas.microsoft.com/office/powerpoint/2010/main" val="3625780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14" name="スライド イメージ プレースホルダー 1"/>
          <p:cNvSpPr>
            <a:spLocks noGrp="1" noRot="1" noChangeAspect="1"/>
          </p:cNvSpPr>
          <p:nvPr>
            <p:ph type="sldImg"/>
          </p:nvPr>
        </p:nvSpPr>
        <p:spPr/>
      </p:sp>
      <p:sp>
        <p:nvSpPr>
          <p:cNvPr id="1115" name="ノート プレースホルダー 2"/>
          <p:cNvSpPr>
            <a:spLocks noGrp="1"/>
          </p:cNvSpPr>
          <p:nvPr>
            <p:ph type="body" idx="1"/>
          </p:nvPr>
        </p:nvSpPr>
        <p:spPr/>
        <p:txBody>
          <a:bodyPr/>
          <a:lstStyle/>
          <a:p>
            <a:endParaRPr kumimoji="1" lang="ja-JP" altLang="en-US" dirty="0"/>
          </a:p>
        </p:txBody>
      </p:sp>
      <p:sp>
        <p:nvSpPr>
          <p:cNvPr id="1116" name="スライド番号プレースホルダー 3"/>
          <p:cNvSpPr>
            <a:spLocks noGrp="1"/>
          </p:cNvSpPr>
          <p:nvPr>
            <p:ph type="sldNum" sz="quarter" idx="10"/>
          </p:nvPr>
        </p:nvSpPr>
        <p:spPr/>
        <p:txBody>
          <a:bodyPr/>
          <a:lstStyle/>
          <a:p>
            <a:fld id="{05B04E3F-EAF1-44B2-AD13-D9678D9516E7}" type="slidenum">
              <a:rPr kumimoji="1" lang="ja-JP" altLang="en-US" smtClean="0"/>
              <a:t>4</a:t>
            </a:fld>
            <a:endParaRPr kumimoji="1" lang="ja-JP" altLang="en-US"/>
          </a:p>
        </p:txBody>
      </p:sp>
    </p:spTree>
    <p:extLst>
      <p:ext uri="{BB962C8B-B14F-4D97-AF65-F5344CB8AC3E}">
        <p14:creationId xmlns:p14="http://schemas.microsoft.com/office/powerpoint/2010/main" val="1754823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31" name="スライド イメージ プレースホルダー 1"/>
          <p:cNvSpPr>
            <a:spLocks noGrp="1" noRot="1" noChangeAspect="1"/>
          </p:cNvSpPr>
          <p:nvPr>
            <p:ph type="sldImg"/>
          </p:nvPr>
        </p:nvSpPr>
        <p:spPr/>
      </p:sp>
      <p:sp>
        <p:nvSpPr>
          <p:cNvPr id="1132" name="ノート プレースホルダー 2"/>
          <p:cNvSpPr>
            <a:spLocks noGrp="1"/>
          </p:cNvSpPr>
          <p:nvPr>
            <p:ph type="body" idx="1"/>
          </p:nvPr>
        </p:nvSpPr>
        <p:spPr/>
        <p:txBody>
          <a:bodyPr/>
          <a:lstStyle/>
          <a:p>
            <a:endParaRPr kumimoji="1" lang="ja-JP" altLang="en-US" dirty="0"/>
          </a:p>
        </p:txBody>
      </p:sp>
      <p:sp>
        <p:nvSpPr>
          <p:cNvPr id="1133" name="スライド番号プレースホルダー 3"/>
          <p:cNvSpPr>
            <a:spLocks noGrp="1"/>
          </p:cNvSpPr>
          <p:nvPr>
            <p:ph type="sldNum" sz="quarter" idx="10"/>
          </p:nvPr>
        </p:nvSpPr>
        <p:spPr/>
        <p:txBody>
          <a:bodyPr/>
          <a:lstStyle/>
          <a:p>
            <a:fld id="{05B04E3F-EAF1-44B2-AD13-D9678D9516E7}" type="slidenum">
              <a:rPr kumimoji="1" lang="ja-JP" altLang="en-US" smtClean="0"/>
              <a:t>6</a:t>
            </a:fld>
            <a:endParaRPr kumimoji="1" lang="ja-JP" altLang="en-US"/>
          </a:p>
        </p:txBody>
      </p:sp>
    </p:spTree>
    <p:extLst>
      <p:ext uri="{BB962C8B-B14F-4D97-AF65-F5344CB8AC3E}">
        <p14:creationId xmlns:p14="http://schemas.microsoft.com/office/powerpoint/2010/main" val="1754823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47" name="スライド イメージ プレースホルダー 1"/>
          <p:cNvSpPr>
            <a:spLocks noGrp="1" noRot="1" noChangeAspect="1"/>
          </p:cNvSpPr>
          <p:nvPr>
            <p:ph type="sldImg"/>
          </p:nvPr>
        </p:nvSpPr>
        <p:spPr/>
      </p:sp>
      <p:sp>
        <p:nvSpPr>
          <p:cNvPr id="1148" name="ノート プレースホルダー 2"/>
          <p:cNvSpPr>
            <a:spLocks noGrp="1"/>
          </p:cNvSpPr>
          <p:nvPr>
            <p:ph type="body" idx="1"/>
          </p:nvPr>
        </p:nvSpPr>
        <p:spPr/>
        <p:txBody>
          <a:bodyPr/>
          <a:lstStyle/>
          <a:p>
            <a:endParaRPr kumimoji="1" lang="ja-JP" altLang="en-US" dirty="0"/>
          </a:p>
        </p:txBody>
      </p:sp>
      <p:sp>
        <p:nvSpPr>
          <p:cNvPr id="1149" name="スライド番号プレースホルダー 3"/>
          <p:cNvSpPr>
            <a:spLocks noGrp="1"/>
          </p:cNvSpPr>
          <p:nvPr>
            <p:ph type="sldNum" sz="quarter" idx="10"/>
          </p:nvPr>
        </p:nvSpPr>
        <p:spPr/>
        <p:txBody>
          <a:bodyPr/>
          <a:lstStyle/>
          <a:p>
            <a:fld id="{05B04E3F-EAF1-44B2-AD13-D9678D9516E7}" type="slidenum">
              <a:rPr kumimoji="1" lang="ja-JP" altLang="en-US" smtClean="0"/>
              <a:t>7</a:t>
            </a:fld>
            <a:endParaRPr kumimoji="1" lang="ja-JP" altLang="en-US"/>
          </a:p>
        </p:txBody>
      </p:sp>
    </p:spTree>
    <p:extLst>
      <p:ext uri="{BB962C8B-B14F-4D97-AF65-F5344CB8AC3E}">
        <p14:creationId xmlns:p14="http://schemas.microsoft.com/office/powerpoint/2010/main" val="1754823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60" name="スライド イメージ プレースホルダー 1"/>
          <p:cNvSpPr>
            <a:spLocks noGrp="1" noRot="1" noChangeAspect="1"/>
          </p:cNvSpPr>
          <p:nvPr>
            <p:ph type="sldImg"/>
          </p:nvPr>
        </p:nvSpPr>
        <p:spPr/>
      </p:sp>
      <p:sp>
        <p:nvSpPr>
          <p:cNvPr id="1161" name="ノート プレースホルダー 2"/>
          <p:cNvSpPr>
            <a:spLocks noGrp="1"/>
          </p:cNvSpPr>
          <p:nvPr>
            <p:ph type="body" idx="1"/>
          </p:nvPr>
        </p:nvSpPr>
        <p:spPr/>
        <p:txBody>
          <a:bodyPr/>
          <a:lstStyle/>
          <a:p>
            <a:endParaRPr kumimoji="1" lang="ja-JP" altLang="en-US" dirty="0"/>
          </a:p>
        </p:txBody>
      </p:sp>
      <p:sp>
        <p:nvSpPr>
          <p:cNvPr id="1162" name="スライド番号プレースホルダー 3"/>
          <p:cNvSpPr>
            <a:spLocks noGrp="1"/>
          </p:cNvSpPr>
          <p:nvPr>
            <p:ph type="sldNum" sz="quarter" idx="10"/>
          </p:nvPr>
        </p:nvSpPr>
        <p:spPr/>
        <p:txBody>
          <a:bodyPr/>
          <a:lstStyle/>
          <a:p>
            <a:fld id="{05B04E3F-EAF1-44B2-AD13-D9678D9516E7}" type="slidenum">
              <a:rPr kumimoji="1" lang="ja-JP" altLang="en-US" smtClean="0"/>
              <a:t>8</a:t>
            </a:fld>
            <a:endParaRPr kumimoji="1" lang="ja-JP" altLang="en-US"/>
          </a:p>
        </p:txBody>
      </p:sp>
    </p:spTree>
    <p:extLst>
      <p:ext uri="{BB962C8B-B14F-4D97-AF65-F5344CB8AC3E}">
        <p14:creationId xmlns:p14="http://schemas.microsoft.com/office/powerpoint/2010/main" val="3344244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73" name="スライド イメージ プレースホルダー 1"/>
          <p:cNvSpPr>
            <a:spLocks noGrp="1" noRot="1" noChangeAspect="1"/>
          </p:cNvSpPr>
          <p:nvPr>
            <p:ph type="sldImg"/>
          </p:nvPr>
        </p:nvSpPr>
        <p:spPr/>
      </p:sp>
      <p:sp>
        <p:nvSpPr>
          <p:cNvPr id="1174" name="ノート プレースホルダー 2"/>
          <p:cNvSpPr>
            <a:spLocks noGrp="1"/>
          </p:cNvSpPr>
          <p:nvPr>
            <p:ph type="body" idx="1"/>
          </p:nvPr>
        </p:nvSpPr>
        <p:spPr/>
        <p:txBody>
          <a:bodyPr/>
          <a:lstStyle/>
          <a:p>
            <a:endParaRPr kumimoji="1" lang="ja-JP" altLang="en-US" dirty="0"/>
          </a:p>
        </p:txBody>
      </p:sp>
      <p:sp>
        <p:nvSpPr>
          <p:cNvPr id="1175" name="スライド番号プレースホルダー 3"/>
          <p:cNvSpPr>
            <a:spLocks noGrp="1"/>
          </p:cNvSpPr>
          <p:nvPr>
            <p:ph type="sldNum" sz="quarter" idx="10"/>
          </p:nvPr>
        </p:nvSpPr>
        <p:spPr/>
        <p:txBody>
          <a:bodyPr/>
          <a:lstStyle/>
          <a:p>
            <a:fld id="{05B04E3F-EAF1-44B2-AD13-D9678D9516E7}" type="slidenum">
              <a:rPr kumimoji="1" lang="ja-JP" altLang="en-US" smtClean="0"/>
              <a:t>9</a:t>
            </a:fld>
            <a:endParaRPr kumimoji="1" lang="ja-JP" altLang="en-US"/>
          </a:p>
        </p:txBody>
      </p:sp>
    </p:spTree>
    <p:extLst>
      <p:ext uri="{BB962C8B-B14F-4D97-AF65-F5344CB8AC3E}">
        <p14:creationId xmlns:p14="http://schemas.microsoft.com/office/powerpoint/2010/main" val="1053133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86" name="スライド イメージ プレースホルダー 1"/>
          <p:cNvSpPr>
            <a:spLocks noGrp="1" noRot="1" noChangeAspect="1"/>
          </p:cNvSpPr>
          <p:nvPr>
            <p:ph type="sldImg"/>
          </p:nvPr>
        </p:nvSpPr>
        <p:spPr/>
      </p:sp>
      <p:sp>
        <p:nvSpPr>
          <p:cNvPr id="1187" name="ノート プレースホルダー 2"/>
          <p:cNvSpPr>
            <a:spLocks noGrp="1"/>
          </p:cNvSpPr>
          <p:nvPr>
            <p:ph type="body" idx="1"/>
          </p:nvPr>
        </p:nvSpPr>
        <p:spPr/>
        <p:txBody>
          <a:bodyPr/>
          <a:lstStyle/>
          <a:p>
            <a:endParaRPr kumimoji="1" lang="ja-JP" altLang="en-US" dirty="0"/>
          </a:p>
        </p:txBody>
      </p:sp>
      <p:sp>
        <p:nvSpPr>
          <p:cNvPr id="1188" name="スライド番号プレースホルダー 3"/>
          <p:cNvSpPr>
            <a:spLocks noGrp="1"/>
          </p:cNvSpPr>
          <p:nvPr>
            <p:ph type="sldNum" sz="quarter" idx="10"/>
          </p:nvPr>
        </p:nvSpPr>
        <p:spPr/>
        <p:txBody>
          <a:bodyPr/>
          <a:lstStyle/>
          <a:p>
            <a:fld id="{05B04E3F-EAF1-44B2-AD13-D9678D9516E7}" type="slidenum">
              <a:rPr kumimoji="1" lang="ja-JP" altLang="en-US" smtClean="0"/>
              <a:t>10</a:t>
            </a:fld>
            <a:endParaRPr kumimoji="1" lang="ja-JP" altLang="en-US"/>
          </a:p>
        </p:txBody>
      </p:sp>
    </p:spTree>
    <p:extLst>
      <p:ext uri="{BB962C8B-B14F-4D97-AF65-F5344CB8AC3E}">
        <p14:creationId xmlns:p14="http://schemas.microsoft.com/office/powerpoint/2010/main" val="2220663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95" name="スライド イメージ プレースホルダー 1"/>
          <p:cNvSpPr>
            <a:spLocks noGrp="1" noRot="1" noChangeAspect="1"/>
          </p:cNvSpPr>
          <p:nvPr>
            <p:ph type="sldImg"/>
          </p:nvPr>
        </p:nvSpPr>
        <p:spPr/>
      </p:sp>
      <p:sp>
        <p:nvSpPr>
          <p:cNvPr id="1196" name="ノート プレースホルダー 2"/>
          <p:cNvSpPr>
            <a:spLocks noGrp="1"/>
          </p:cNvSpPr>
          <p:nvPr>
            <p:ph type="body" idx="1"/>
          </p:nvPr>
        </p:nvSpPr>
        <p:spPr/>
        <p:txBody>
          <a:bodyPr/>
          <a:lstStyle/>
          <a:p>
            <a:endParaRPr kumimoji="1" lang="ja-JP" altLang="en-US" dirty="0"/>
          </a:p>
        </p:txBody>
      </p:sp>
      <p:sp>
        <p:nvSpPr>
          <p:cNvPr id="1197" name="スライド番号プレースホルダー 3"/>
          <p:cNvSpPr>
            <a:spLocks noGrp="1"/>
          </p:cNvSpPr>
          <p:nvPr>
            <p:ph type="sldNum" sz="quarter" idx="10"/>
          </p:nvPr>
        </p:nvSpPr>
        <p:spPr/>
        <p:txBody>
          <a:bodyPr/>
          <a:lstStyle/>
          <a:p>
            <a:fld id="{05B04E3F-EAF1-44B2-AD13-D9678D9516E7}" type="slidenum">
              <a:rPr kumimoji="1" lang="ja-JP" altLang="en-US" smtClean="0"/>
              <a:t>11</a:t>
            </a:fld>
            <a:endParaRPr kumimoji="1" lang="ja-JP" altLang="en-US"/>
          </a:p>
        </p:txBody>
      </p:sp>
    </p:spTree>
    <p:extLst>
      <p:ext uri="{BB962C8B-B14F-4D97-AF65-F5344CB8AC3E}">
        <p14:creationId xmlns:p14="http://schemas.microsoft.com/office/powerpoint/2010/main" val="317942565"/>
      </p:ext>
    </p:extLst>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スライド">
    <p:spTree>
      <p:nvGrpSpPr>
        <p:cNvPr id="0" name=""/>
        <p:cNvGrpSpPr/>
        <p:nvPr/>
      </p:nvGrpSpPr>
      <p:grpSpPr>
        <a:xfrm>
          <a:off x="0" y="0"/>
          <a:ext cx="0" cy="0"/>
          <a:chOff x="0" y="0"/>
          <a:chExt cx="0" cy="0"/>
        </a:xfrm>
      </p:grpSpPr>
      <p:sp>
        <p:nvSpPr>
          <p:cNvPr id="1028" name="タイトル 1"/>
          <p:cNvSpPr>
            <a:spLocks noGrp="1"/>
          </p:cNvSpPr>
          <p:nvPr>
            <p:ph type="ctrTitle"/>
          </p:nvPr>
        </p:nvSpPr>
        <p:spPr>
          <a:xfrm>
            <a:off x="685800" y="1988840"/>
            <a:ext cx="7772400" cy="1470025"/>
          </a:xfrm>
        </p:spPr>
        <p:txBody>
          <a:bodyPr>
            <a:normAutofit/>
          </a:bodyPr>
          <a:lstStyle>
            <a:lvl1pPr>
              <a:lnSpc>
                <a:spcPct val="150000"/>
              </a:lnSpc>
              <a:defRPr sz="2400"/>
            </a:lvl1pPr>
          </a:lstStyle>
          <a:p>
            <a:r>
              <a:rPr kumimoji="1" lang="ja-JP" altLang="en-US" dirty="0"/>
              <a:t>マスター タイトルの書式設定</a:t>
            </a:r>
          </a:p>
        </p:txBody>
      </p:sp>
      <p:cxnSp>
        <p:nvCxnSpPr>
          <p:cNvPr id="1029" name="直線コネクタ 8"/>
          <p:cNvCxnSpPr/>
          <p:nvPr userDrawn="1"/>
        </p:nvCxnSpPr>
        <p:spPr>
          <a:xfrm>
            <a:off x="323528" y="6525344"/>
            <a:ext cx="8424936" cy="0"/>
          </a:xfrm>
          <a:prstGeom prst="line">
            <a:avLst/>
          </a:prstGeom>
          <a:ln w="31750">
            <a:gradFill flip="none" rotWithShape="1">
              <a:gsLst>
                <a:gs pos="50000">
                  <a:srgbClr val="00B050"/>
                </a:gs>
                <a:gs pos="9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030" name="Picture 2" descr="C:\Users\nc111845\Desktop\★ＪＡバンクロゴ\★ＪＡバンクロゴ\JAバンクロゴ.JPG"/>
          <p:cNvPicPr>
            <a:picLocks noChangeAspect="1" noChangeArrowheads="1"/>
          </p:cNvPicPr>
          <p:nvPr userDrawn="1"/>
        </p:nvPicPr>
        <p:blipFill>
          <a:blip r:embed="rId1"/>
          <a:stretch>
            <a:fillRect/>
          </a:stretch>
        </p:blipFill>
        <p:spPr>
          <a:xfrm>
            <a:off x="324907" y="6561376"/>
            <a:ext cx="1124016" cy="252000"/>
          </a:xfrm>
          <a:prstGeom prst="rect">
            <a:avLst/>
          </a:prstGeom>
          <a:noFill/>
        </p:spPr>
      </p:pic>
    </p:spTree>
    <p:extLst>
      <p:ext uri="{BB962C8B-B14F-4D97-AF65-F5344CB8AC3E}">
        <p14:creationId xmlns:p14="http://schemas.microsoft.com/office/powerpoint/2010/main" val="4164509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サマリーページ">
    <p:spTree>
      <p:nvGrpSpPr>
        <p:cNvPr id="0" name=""/>
        <p:cNvGrpSpPr/>
        <p:nvPr/>
      </p:nvGrpSpPr>
      <p:grpSpPr>
        <a:xfrm>
          <a:off x="0" y="0"/>
          <a:ext cx="0" cy="0"/>
          <a:chOff x="0" y="0"/>
          <a:chExt cx="0" cy="0"/>
        </a:xfrm>
      </p:grpSpPr>
      <p:sp>
        <p:nvSpPr>
          <p:cNvPr id="1032" name="タイトル 1"/>
          <p:cNvSpPr>
            <a:spLocks noGrp="1"/>
          </p:cNvSpPr>
          <p:nvPr>
            <p:ph type="title"/>
          </p:nvPr>
        </p:nvSpPr>
        <p:spPr>
          <a:xfrm>
            <a:off x="107504" y="116632"/>
            <a:ext cx="8856984" cy="418058"/>
          </a:xfrm>
        </p:spPr>
        <p:txBody>
          <a:bodyPr>
            <a:noAutofit/>
          </a:bodyPr>
          <a:lstStyle>
            <a:lvl1pPr algn="l">
              <a:defRPr sz="2000">
                <a:solidFill>
                  <a:srgbClr val="002060"/>
                </a:solidFill>
              </a:defRPr>
            </a:lvl1pPr>
          </a:lstStyle>
          <a:p>
            <a:r>
              <a:rPr kumimoji="1" lang="ja-JP" altLang="en-US" dirty="0"/>
              <a:t>マスター タイトルの書式設定</a:t>
            </a:r>
          </a:p>
        </p:txBody>
      </p:sp>
      <p:sp>
        <p:nvSpPr>
          <p:cNvPr id="1033" name="スライド番号プレースホルダー 5"/>
          <p:cNvSpPr txBox="1"/>
          <p:nvPr userDrawn="1"/>
        </p:nvSpPr>
        <p:spPr>
          <a:xfrm>
            <a:off x="3563888" y="6597352"/>
            <a:ext cx="2133600" cy="144016"/>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825C5E9-6072-4D98-BA1F-E905236968BC}" type="slidenum">
              <a:rPr lang="ja-JP" altLang="en-US" smtClean="0"/>
              <a:pPr/>
              <a:t>‹#›</a:t>
            </a:fld>
            <a:endParaRPr lang="ja-JP" altLang="en-US" dirty="0"/>
          </a:p>
        </p:txBody>
      </p:sp>
      <p:cxnSp>
        <p:nvCxnSpPr>
          <p:cNvPr id="1034" name="直線コネクタ 8"/>
          <p:cNvCxnSpPr/>
          <p:nvPr userDrawn="1"/>
        </p:nvCxnSpPr>
        <p:spPr>
          <a:xfrm>
            <a:off x="323528" y="6525344"/>
            <a:ext cx="8424936" cy="0"/>
          </a:xfrm>
          <a:prstGeom prst="line">
            <a:avLst/>
          </a:prstGeom>
          <a:ln w="31750">
            <a:gradFill flip="none" rotWithShape="1">
              <a:gsLst>
                <a:gs pos="60000">
                  <a:srgbClr val="00B050"/>
                </a:gs>
                <a:gs pos="9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035" name="Picture 2" descr="C:\Users\nc111845\Desktop\★ＪＡバンクロゴ\★ＪＡバンクロゴ\JAバンクロゴ.JPG"/>
          <p:cNvPicPr>
            <a:picLocks noChangeAspect="1" noChangeArrowheads="1"/>
          </p:cNvPicPr>
          <p:nvPr userDrawn="1"/>
        </p:nvPicPr>
        <p:blipFill>
          <a:blip r:embed="rId1"/>
          <a:stretch>
            <a:fillRect/>
          </a:stretch>
        </p:blipFill>
        <p:spPr>
          <a:xfrm>
            <a:off x="324907" y="6561376"/>
            <a:ext cx="1124016" cy="252000"/>
          </a:xfrm>
          <a:prstGeom prst="rect">
            <a:avLst/>
          </a:prstGeom>
          <a:noFill/>
        </p:spPr>
      </p:pic>
      <p:cxnSp>
        <p:nvCxnSpPr>
          <p:cNvPr id="1036" name="直線コネクタ 9"/>
          <p:cNvCxnSpPr/>
          <p:nvPr userDrawn="1"/>
        </p:nvCxnSpPr>
        <p:spPr>
          <a:xfrm>
            <a:off x="227486" y="476672"/>
            <a:ext cx="8689029"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8711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重要項目説明ページ">
    <p:spTree>
      <p:nvGrpSpPr>
        <p:cNvPr id="0" name=""/>
        <p:cNvGrpSpPr/>
        <p:nvPr/>
      </p:nvGrpSpPr>
      <p:grpSpPr>
        <a:xfrm>
          <a:off x="0" y="0"/>
          <a:ext cx="0" cy="0"/>
          <a:chOff x="0" y="0"/>
          <a:chExt cx="0" cy="0"/>
        </a:xfrm>
      </p:grpSpPr>
      <p:sp>
        <p:nvSpPr>
          <p:cNvPr id="1038" name="タイトル 1"/>
          <p:cNvSpPr>
            <a:spLocks noGrp="1"/>
          </p:cNvSpPr>
          <p:nvPr>
            <p:ph type="title"/>
          </p:nvPr>
        </p:nvSpPr>
        <p:spPr>
          <a:xfrm>
            <a:off x="107504" y="116632"/>
            <a:ext cx="8856984" cy="418058"/>
          </a:xfrm>
        </p:spPr>
        <p:txBody>
          <a:bodyPr>
            <a:noAutofit/>
          </a:bodyPr>
          <a:lstStyle>
            <a:lvl1pPr algn="l">
              <a:defRPr sz="2000">
                <a:solidFill>
                  <a:srgbClr val="002060"/>
                </a:solidFill>
              </a:defRPr>
            </a:lvl1pPr>
          </a:lstStyle>
          <a:p>
            <a:r>
              <a:rPr kumimoji="1" lang="ja-JP" altLang="en-US" dirty="0"/>
              <a:t>マスター タイトルの書式設定</a:t>
            </a:r>
          </a:p>
        </p:txBody>
      </p:sp>
      <p:sp>
        <p:nvSpPr>
          <p:cNvPr id="1039" name="コンテンツ プレースホルダー 2"/>
          <p:cNvSpPr>
            <a:spLocks noGrp="1"/>
          </p:cNvSpPr>
          <p:nvPr>
            <p:ph idx="1"/>
          </p:nvPr>
        </p:nvSpPr>
        <p:spPr>
          <a:xfrm>
            <a:off x="457200" y="764704"/>
            <a:ext cx="8229600" cy="5361459"/>
          </a:xfrm>
        </p:spPr>
        <p:txBody>
          <a:bodyPr>
            <a:normAutofit/>
          </a:bodyPr>
          <a:lstStyle>
            <a:lvl1pPr>
              <a:defRPr sz="1400"/>
            </a:lvl1pPr>
            <a:lvl2pPr>
              <a:defRPr sz="1400"/>
            </a:lvl2pPr>
            <a:lvl3pPr>
              <a:defRPr sz="1400"/>
            </a:lvl3pPr>
            <a:lvl4pPr>
              <a:defRPr sz="1400"/>
            </a:lvl4pPr>
            <a:lvl5pPr>
              <a:defRPr sz="1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pic>
        <p:nvPicPr>
          <p:cNvPr id="1040" name="Picture 4" descr="C:\Users\nc960494\Desktop\農林中央金庫ロゴ.JPG"/>
          <p:cNvPicPr>
            <a:picLocks noChangeAspect="1" noChangeArrowheads="1"/>
          </p:cNvPicPr>
          <p:nvPr userDrawn="1"/>
        </p:nvPicPr>
        <p:blipFill>
          <a:blip r:embed="rId1"/>
          <a:stretch>
            <a:fillRect/>
          </a:stretch>
        </p:blipFill>
        <p:spPr>
          <a:xfrm>
            <a:off x="395536" y="6597352"/>
            <a:ext cx="1081670" cy="177105"/>
          </a:xfrm>
          <a:prstGeom prst="rect">
            <a:avLst/>
          </a:prstGeom>
          <a:noFill/>
        </p:spPr>
      </p:pic>
      <p:cxnSp>
        <p:nvCxnSpPr>
          <p:cNvPr id="1041" name="直線コネクタ 8"/>
          <p:cNvCxnSpPr/>
          <p:nvPr userDrawn="1"/>
        </p:nvCxnSpPr>
        <p:spPr>
          <a:xfrm>
            <a:off x="323528" y="6525344"/>
            <a:ext cx="8424936" cy="0"/>
          </a:xfrm>
          <a:prstGeom prst="line">
            <a:avLst/>
          </a:prstGeom>
          <a:ln w="31750">
            <a:gradFill flip="none" rotWithShape="1">
              <a:gsLst>
                <a:gs pos="60000">
                  <a:srgbClr val="00B050"/>
                </a:gs>
                <a:gs pos="9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042" name="スライド番号プレースホルダー 5"/>
          <p:cNvSpPr txBox="1"/>
          <p:nvPr userDrawn="1"/>
        </p:nvSpPr>
        <p:spPr>
          <a:xfrm>
            <a:off x="3563888" y="6597352"/>
            <a:ext cx="2133600" cy="144016"/>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825C5E9-6072-4D98-BA1F-E905236968BC}" type="slidenum">
              <a:rPr lang="ja-JP" altLang="en-US" smtClean="0"/>
              <a:pPr/>
              <a:t>‹#›</a:t>
            </a:fld>
            <a:endParaRPr lang="ja-JP" altLang="en-US" dirty="0"/>
          </a:p>
        </p:txBody>
      </p:sp>
    </p:spTree>
    <p:extLst>
      <p:ext uri="{BB962C8B-B14F-4D97-AF65-F5344CB8AC3E}">
        <p14:creationId xmlns:p14="http://schemas.microsoft.com/office/powerpoint/2010/main" val="341851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別紙・参考資料">
    <p:spTree>
      <p:nvGrpSpPr>
        <p:cNvPr id="0" name=""/>
        <p:cNvGrpSpPr/>
        <p:nvPr/>
      </p:nvGrpSpPr>
      <p:grpSpPr>
        <a:xfrm>
          <a:off x="0" y="0"/>
          <a:ext cx="0" cy="0"/>
          <a:chOff x="0" y="0"/>
          <a:chExt cx="0" cy="0"/>
        </a:xfrm>
      </p:grpSpPr>
      <p:sp>
        <p:nvSpPr>
          <p:cNvPr id="1044" name="タイトル 1"/>
          <p:cNvSpPr>
            <a:spLocks noGrp="1"/>
          </p:cNvSpPr>
          <p:nvPr>
            <p:ph type="title"/>
          </p:nvPr>
        </p:nvSpPr>
        <p:spPr>
          <a:xfrm>
            <a:off x="107504" y="836712"/>
            <a:ext cx="8856984" cy="418058"/>
          </a:xfrm>
        </p:spPr>
        <p:txBody>
          <a:bodyPr>
            <a:noAutofit/>
          </a:bodyPr>
          <a:lstStyle>
            <a:lvl1pPr algn="l">
              <a:defRPr sz="2000">
                <a:solidFill>
                  <a:srgbClr val="002060"/>
                </a:solidFill>
              </a:defRPr>
            </a:lvl1pPr>
          </a:lstStyle>
          <a:p>
            <a:r>
              <a:rPr kumimoji="1" lang="ja-JP" altLang="en-US" dirty="0"/>
              <a:t>マスター タイトルの書式設定</a:t>
            </a:r>
          </a:p>
        </p:txBody>
      </p:sp>
      <p:sp>
        <p:nvSpPr>
          <p:cNvPr id="1045" name="コンテンツ プレースホルダー 2"/>
          <p:cNvSpPr>
            <a:spLocks noGrp="1"/>
          </p:cNvSpPr>
          <p:nvPr>
            <p:ph idx="1"/>
          </p:nvPr>
        </p:nvSpPr>
        <p:spPr>
          <a:xfrm>
            <a:off x="457200" y="1412776"/>
            <a:ext cx="8229600" cy="4713387"/>
          </a:xfrm>
        </p:spPr>
        <p:txBody>
          <a:bodyPr>
            <a:normAutofit/>
          </a:bodyPr>
          <a:lstStyle>
            <a:lvl1pPr>
              <a:defRPr sz="1400"/>
            </a:lvl1pPr>
            <a:lvl2pPr>
              <a:defRPr sz="1400"/>
            </a:lvl2pPr>
            <a:lvl3pPr>
              <a:defRPr sz="1400"/>
            </a:lvl3pPr>
            <a:lvl4pPr>
              <a:defRPr sz="1400"/>
            </a:lvl4pPr>
            <a:lvl5pPr>
              <a:defRPr sz="1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pic>
        <p:nvPicPr>
          <p:cNvPr id="1046" name="Picture 4" descr="C:\Users\nc960494\Desktop\農林中央金庫ロゴ.JPG"/>
          <p:cNvPicPr>
            <a:picLocks noChangeAspect="1" noChangeArrowheads="1"/>
          </p:cNvPicPr>
          <p:nvPr userDrawn="1"/>
        </p:nvPicPr>
        <p:blipFill>
          <a:blip r:embed="rId1"/>
          <a:stretch>
            <a:fillRect/>
          </a:stretch>
        </p:blipFill>
        <p:spPr>
          <a:xfrm>
            <a:off x="395536" y="6597352"/>
            <a:ext cx="1081670" cy="177105"/>
          </a:xfrm>
          <a:prstGeom prst="rect">
            <a:avLst/>
          </a:prstGeom>
          <a:noFill/>
        </p:spPr>
      </p:pic>
      <p:cxnSp>
        <p:nvCxnSpPr>
          <p:cNvPr id="1047" name="直線コネクタ 8"/>
          <p:cNvCxnSpPr/>
          <p:nvPr userDrawn="1"/>
        </p:nvCxnSpPr>
        <p:spPr>
          <a:xfrm>
            <a:off x="323528" y="6525344"/>
            <a:ext cx="8424936" cy="0"/>
          </a:xfrm>
          <a:prstGeom prst="line">
            <a:avLst/>
          </a:prstGeom>
          <a:ln w="31750">
            <a:gradFill flip="none" rotWithShape="1">
              <a:gsLst>
                <a:gs pos="60000">
                  <a:srgbClr val="00B050"/>
                </a:gs>
                <a:gs pos="9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048" name="スライド番号プレースホルダー 5"/>
          <p:cNvSpPr txBox="1"/>
          <p:nvPr userDrawn="1"/>
        </p:nvSpPr>
        <p:spPr>
          <a:xfrm>
            <a:off x="3563888" y="6597352"/>
            <a:ext cx="2133600" cy="144016"/>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825C5E9-6072-4D98-BA1F-E905236968BC}" type="slidenum">
              <a:rPr lang="ja-JP" altLang="en-US" smtClean="0"/>
              <a:pPr/>
              <a:t>‹#›</a:t>
            </a:fld>
            <a:endParaRPr lang="ja-JP" altLang="en-US" dirty="0"/>
          </a:p>
        </p:txBody>
      </p:sp>
    </p:spTree>
    <p:extLst>
      <p:ext uri="{BB962C8B-B14F-4D97-AF65-F5344CB8AC3E}">
        <p14:creationId xmlns:p14="http://schemas.microsoft.com/office/powerpoint/2010/main" val="240380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サンプル">
    <p:spTree>
      <p:nvGrpSpPr>
        <p:cNvPr id="0" name=""/>
        <p:cNvGrpSpPr/>
        <p:nvPr/>
      </p:nvGrpSpPr>
      <p:grpSpPr>
        <a:xfrm>
          <a:off x="0" y="0"/>
          <a:ext cx="0" cy="0"/>
          <a:chOff x="0" y="0"/>
          <a:chExt cx="0" cy="0"/>
        </a:xfrm>
      </p:grpSpPr>
      <p:sp>
        <p:nvSpPr>
          <p:cNvPr id="1050" name="タイトル 1"/>
          <p:cNvSpPr>
            <a:spLocks noGrp="1"/>
          </p:cNvSpPr>
          <p:nvPr>
            <p:ph type="title"/>
          </p:nvPr>
        </p:nvSpPr>
        <p:spPr>
          <a:xfrm>
            <a:off x="457200" y="44624"/>
            <a:ext cx="8229600" cy="778098"/>
          </a:xfrm>
        </p:spPr>
        <p:txBody>
          <a:bodyPr/>
          <a:lstStyle>
            <a:lvl1pPr>
              <a:defRPr sz="2400">
                <a:solidFill>
                  <a:schemeClr val="bg1">
                    <a:lumMod val="75000"/>
                  </a:schemeClr>
                </a:solidFill>
              </a:defRPr>
            </a:lvl1pPr>
          </a:lstStyle>
          <a:p>
            <a:r>
              <a:rPr kumimoji="1" lang="ja-JP" altLang="en-US" dirty="0"/>
              <a:t>マスター タイトルの書式設定</a:t>
            </a:r>
          </a:p>
        </p:txBody>
      </p:sp>
      <p:pic>
        <p:nvPicPr>
          <p:cNvPr id="1051" name="Picture 4" descr="C:\Users\nc960494\Desktop\農林中央金庫ロゴ.JPG"/>
          <p:cNvPicPr>
            <a:picLocks noChangeAspect="1" noChangeArrowheads="1"/>
          </p:cNvPicPr>
          <p:nvPr userDrawn="1"/>
        </p:nvPicPr>
        <p:blipFill>
          <a:blip r:embed="rId1"/>
          <a:stretch>
            <a:fillRect/>
          </a:stretch>
        </p:blipFill>
        <p:spPr>
          <a:xfrm>
            <a:off x="395536" y="6597352"/>
            <a:ext cx="1081670" cy="177105"/>
          </a:xfrm>
          <a:prstGeom prst="rect">
            <a:avLst/>
          </a:prstGeom>
          <a:noFill/>
        </p:spPr>
      </p:pic>
      <p:cxnSp>
        <p:nvCxnSpPr>
          <p:cNvPr id="1052" name="直線コネクタ 3"/>
          <p:cNvCxnSpPr/>
          <p:nvPr userDrawn="1"/>
        </p:nvCxnSpPr>
        <p:spPr>
          <a:xfrm>
            <a:off x="323528" y="6525344"/>
            <a:ext cx="8424936" cy="0"/>
          </a:xfrm>
          <a:prstGeom prst="line">
            <a:avLst/>
          </a:prstGeom>
          <a:ln w="31750">
            <a:gradFill flip="none" rotWithShape="1">
              <a:gsLst>
                <a:gs pos="60000">
                  <a:srgbClr val="00B050"/>
                </a:gs>
                <a:gs pos="9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053" name="スライド番号プレースホルダー 5"/>
          <p:cNvSpPr txBox="1"/>
          <p:nvPr userDrawn="1"/>
        </p:nvSpPr>
        <p:spPr>
          <a:xfrm>
            <a:off x="3563888" y="6597352"/>
            <a:ext cx="2133600" cy="144016"/>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825C5E9-6072-4D98-BA1F-E905236968BC}" type="slidenum">
              <a:rPr lang="ja-JP" altLang="en-US" smtClean="0"/>
              <a:pPr/>
              <a:t>‹#›</a:t>
            </a:fld>
            <a:endParaRPr lang="ja-JP" altLang="en-US" dirty="0"/>
          </a:p>
        </p:txBody>
      </p:sp>
    </p:spTree>
    <p:extLst>
      <p:ext uri="{BB962C8B-B14F-4D97-AF65-F5344CB8AC3E}">
        <p14:creationId xmlns:p14="http://schemas.microsoft.com/office/powerpoint/2010/main" val="579883657"/>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1026"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3874980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dt="0"/>
  <p:txStyles>
    <p:titleStyle>
      <a:lvl1pPr algn="ctr" defTabSz="914400" rtl="0" eaLnBrk="1" latinLnBrk="0" hangingPunct="1">
        <a:spcBef>
          <a:spcPct val="0"/>
        </a:spcBef>
        <a:buNone/>
        <a:defRPr kumimoji="1" sz="2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_rels/slide11.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2.xml.rels><?xml version="1.0" encoding="UTF-8"?><Relationships xmlns="http://schemas.openxmlformats.org/package/2006/relationships"><Relationship Id="rId1" Type="http://schemas.openxmlformats.org/officeDocument/2006/relationships/image" Target="../media/image12.emf" /><Relationship Id="rId2" Type="http://schemas.openxmlformats.org/officeDocument/2006/relationships/slideLayout" Target="../slideLayouts/slideLayout2.xml" /><Relationship Id="rId3" Type="http://schemas.openxmlformats.org/officeDocument/2006/relationships/notesSlide" Target="../notesSlides/notesSlide11.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xml version="1.0" encoding="UTF-8"?><Relationships xmlns="http://schemas.openxmlformats.org/package/2006/relationships"><Relationship Id="rId1" Type="http://schemas.openxmlformats.org/officeDocument/2006/relationships/image" Target="../media/image3.png" /><Relationship Id="rId2" Type="http://schemas.openxmlformats.org/officeDocument/2006/relationships/image" Target="../media/image4.png" /><Relationship Id="rId3" Type="http://schemas.openxmlformats.org/officeDocument/2006/relationships/slideLayout" Target="../slideLayouts/slideLayout2.xml" /><Relationship Id="rId4" Type="http://schemas.openxmlformats.org/officeDocument/2006/relationships/notesSlide" Target="../notesSlides/notesSlide3.xml" /></Relationships>
</file>

<file path=ppt/slides/_rels/slide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6.xml.rels><?xml version="1.0" encoding="UTF-8"?><Relationships xmlns="http://schemas.openxmlformats.org/package/2006/relationships"><Relationship Id="rId1" Type="http://schemas.openxmlformats.org/officeDocument/2006/relationships/image" Target="../media/image5.png" /><Relationship Id="rId2" Type="http://schemas.openxmlformats.org/officeDocument/2006/relationships/slideLayout" Target="../slideLayouts/slideLayout2.xml" /><Relationship Id="rId3" Type="http://schemas.openxmlformats.org/officeDocument/2006/relationships/notesSlide" Target="../notesSlides/notesSlide5.xml" /></Relationships>
</file>

<file path=ppt/slides/_rels/slide7.xml.rels><?xml version="1.0" encoding="UTF-8"?><Relationships xmlns="http://schemas.openxmlformats.org/package/2006/relationships"><Relationship Id="rId1" Type="http://schemas.openxmlformats.org/officeDocument/2006/relationships/image" Target="../media/image6.png" /><Relationship Id="rId2" Type="http://schemas.openxmlformats.org/officeDocument/2006/relationships/image" Target="../media/image7.png" /><Relationship Id="rId3" Type="http://schemas.openxmlformats.org/officeDocument/2006/relationships/slideLayout" Target="../slideLayouts/slideLayout2.xml" /><Relationship Id="rId4" Type="http://schemas.openxmlformats.org/officeDocument/2006/relationships/notesSlide" Target="../notesSlides/notesSlide6.xml" /></Relationships>
</file>

<file path=ppt/slides/_rels/slide8.xml.rels><?xml version="1.0" encoding="UTF-8"?><Relationships xmlns="http://schemas.openxmlformats.org/package/2006/relationships"><Relationship Id="rId1" Type="http://schemas.openxmlformats.org/officeDocument/2006/relationships/image" Target="../media/image8.png" /><Relationship Id="rId2" Type="http://schemas.openxmlformats.org/officeDocument/2006/relationships/image" Target="../media/image9.png" /><Relationship Id="rId3" Type="http://schemas.openxmlformats.org/officeDocument/2006/relationships/slideLayout" Target="../slideLayouts/slideLayout2.xml" /><Relationship Id="rId4" Type="http://schemas.openxmlformats.org/officeDocument/2006/relationships/notesSlide" Target="../notesSlides/notesSlide7.xml" /></Relationships>
</file>

<file path=ppt/slides/_rels/slide9.xml.rels><?xml version="1.0" encoding="UTF-8"?><Relationships xmlns="http://schemas.openxmlformats.org/package/2006/relationships"><Relationship Id="rId1" Type="http://schemas.openxmlformats.org/officeDocument/2006/relationships/image" Target="../media/image10.png" /><Relationship Id="rId2" Type="http://schemas.openxmlformats.org/officeDocument/2006/relationships/image" Target="../media/image11.png" /><Relationship Id="rId3" Type="http://schemas.openxmlformats.org/officeDocument/2006/relationships/slideLayout" Target="../slideLayouts/slideLayout2.xml" /><Relationship Id="rId4" Type="http://schemas.openxmlformats.org/officeDocument/2006/relationships/notesSlide" Target="../notesSlides/notesSlide8.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067" name="正方形/長方形 8"/>
          <p:cNvSpPr/>
          <p:nvPr/>
        </p:nvSpPr>
        <p:spPr>
          <a:xfrm>
            <a:off x="467544" y="1772816"/>
            <a:ext cx="8208912" cy="4536504"/>
          </a:xfrm>
          <a:prstGeom prst="rect">
            <a:avLst/>
          </a:prstGeom>
          <a:solidFill>
            <a:srgbClr val="008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8" name="角丸四角形 10"/>
          <p:cNvSpPr/>
          <p:nvPr/>
        </p:nvSpPr>
        <p:spPr>
          <a:xfrm>
            <a:off x="683568" y="1988840"/>
            <a:ext cx="7776864" cy="4104456"/>
          </a:xfrm>
          <a:prstGeom prst="roundRect">
            <a:avLst>
              <a:gd name="adj" fmla="val 998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ja-JP"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ＪＡグループは、食と農を基軸として地域に根ざした協同組合として、助け合いの精神のもとに、持続可能な農業と豊かで暮らしやすい地域社会の実現を理念として掲げています。</a:t>
            </a:r>
          </a:p>
          <a:p>
            <a:pPr>
              <a:spcBef>
                <a:spcPts val="600"/>
              </a:spcBef>
            </a:pPr>
            <a:r>
              <a:rPr lang="ja-JP"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当組合では、この理念のもと、「お客さま本位の業務運営に関する取組方針」を公表するとともに、組合員・利用者の皆さまの安定的な資産形成に貢献するための具体的な取組みを実践しており、今回</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a:t>
            </a:r>
            <a:r>
              <a:rPr lang="ja-JP"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取組状況を公表いたします。</a:t>
            </a:r>
          </a:p>
          <a:p>
            <a:pPr>
              <a:spcBef>
                <a:spcPts val="600"/>
              </a:spcBef>
            </a:pPr>
            <a:r>
              <a:rPr lang="ja-JP"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また、上記とあわせ「お客様本位の良質な金融商品・サービスを提供する金融事業者をお客さまが選ぶ上で比較することのできる統一的な指標」（「比較可能な共通ＫＰＩ」）も同時に公表いたします。</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延岡</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協同</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組合</a:t>
            </a:r>
            <a:endParaRPr lang="ja-JP"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9" name="タイトル 7"/>
          <p:cNvSpPr>
            <a:spLocks noGrp="1"/>
          </p:cNvSpPr>
          <p:nvPr>
            <p:ph type="ctrTitle"/>
          </p:nvPr>
        </p:nvSpPr>
        <p:spPr>
          <a:xfrm>
            <a:off x="1115616" y="661918"/>
            <a:ext cx="6912768" cy="1038890"/>
          </a:xfrm>
        </p:spPr>
        <p:txBody>
          <a:bodyPr anchor="ctr">
            <a:normAutofit/>
          </a:bodyPr>
          <a:lstStyle/>
          <a:p>
            <a:pPr>
              <a:lnSpc>
                <a:spcPct val="100000"/>
              </a:lnSpc>
            </a:pPr>
            <a:r>
              <a:rPr lang="ja-JP" altLang="ja-JP" u="sng" dirty="0">
                <a:latin typeface="Meiryo UI" panose="020B0604030504040204" pitchFamily="50" charset="-128"/>
                <a:ea typeface="Meiryo UI" panose="020B0604030504040204" pitchFamily="50" charset="-128"/>
                <a:cs typeface="Meiryo UI" panose="020B0604030504040204" pitchFamily="50" charset="-128"/>
              </a:rPr>
              <a:t>お客さま本位の業務運営に関する取組状況および</a:t>
            </a:r>
            <a:br>
              <a:rPr lang="ja-JP" altLang="ja-JP" u="sng" dirty="0">
                <a:latin typeface="Meiryo UI" panose="020B0604030504040204" pitchFamily="50" charset="-128"/>
                <a:ea typeface="Meiryo UI" panose="020B0604030504040204" pitchFamily="50" charset="-128"/>
                <a:cs typeface="Meiryo UI" panose="020B0604030504040204" pitchFamily="50" charset="-128"/>
              </a:rPr>
            </a:br>
            <a:r>
              <a:rPr lang="ja-JP" altLang="ja-JP" u="sng" dirty="0">
                <a:latin typeface="Meiryo UI" panose="020B0604030504040204" pitchFamily="50" charset="-128"/>
                <a:ea typeface="Meiryo UI" panose="020B0604030504040204" pitchFamily="50" charset="-128"/>
                <a:cs typeface="Meiryo UI" panose="020B0604030504040204" pitchFamily="50" charset="-128"/>
              </a:rPr>
              <a:t>ＫＰＩ</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実績値</a:t>
            </a:r>
            <a:r>
              <a:rPr lang="ja-JP" altLang="ja-JP" u="sng" dirty="0">
                <a:latin typeface="Meiryo UI" panose="020B0604030504040204" pitchFamily="50" charset="-128"/>
                <a:ea typeface="Meiryo UI" panose="020B0604030504040204" pitchFamily="50" charset="-128"/>
                <a:cs typeface="Meiryo UI" panose="020B0604030504040204" pitchFamily="50" charset="-128"/>
              </a:rPr>
              <a:t>の公表について</a:t>
            </a:r>
            <a:endParaRPr kumimoji="1" lang="ja-JP" altLang="en-US"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70" name="テキスト ボックス 14"/>
          <p:cNvSpPr txBox="1"/>
          <p:nvPr/>
        </p:nvSpPr>
        <p:spPr>
          <a:xfrm>
            <a:off x="6732240" y="476672"/>
            <a:ext cx="2160240" cy="337661"/>
          </a:xfrm>
          <a:prstGeom prst="rect">
            <a:avLst/>
          </a:prstGeom>
          <a:noFill/>
        </p:spPr>
        <p:txBody>
          <a:bodyPr wrap="square" rtlCol="0">
            <a:spAutoFit/>
          </a:bodyPr>
          <a:lstStyle/>
          <a:p>
            <a:pPr algn="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年9</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月26日</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89350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90" name="タイトル 1"/>
          <p:cNvSpPr txBox="1"/>
          <p:nvPr/>
        </p:nvSpPr>
        <p:spPr>
          <a:xfrm>
            <a:off x="385917" y="548680"/>
            <a:ext cx="842926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２　投資信託預り残高上位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リスク・リターン（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年３月末）</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91" name="テキスト ボックス 9"/>
          <p:cNvSpPr txBox="1"/>
          <p:nvPr/>
        </p:nvSpPr>
        <p:spPr>
          <a:xfrm>
            <a:off x="575415" y="5733256"/>
            <a:ext cx="8568585" cy="461665"/>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2023</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３月末基準時点における共通ＫＰＩの対象となるファンド数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本</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となります。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当指標は、設立から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年が経過したファンドを対象として、リターン・リスク・コストを算出して表示しております。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92" name="タイトル 1"/>
          <p:cNvSpPr txBox="1"/>
          <p:nvPr/>
        </p:nvSpPr>
        <p:spPr>
          <a:xfrm>
            <a:off x="35496" y="53877"/>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en-US" altLang="ja-JP" dirty="0">
                <a:latin typeface="Meiryo UI" panose="020B0604030504040204" pitchFamily="50" charset="-128"/>
                <a:ea typeface="Meiryo UI" panose="020B0604030504040204" pitchFamily="50" charset="-128"/>
              </a:rPr>
              <a:t>Ⅱ.</a:t>
            </a:r>
            <a:r>
              <a:rPr lang="ja-JP" altLang="en-US" dirty="0">
                <a:latin typeface="Meiryo UI" panose="020B0604030504040204" pitchFamily="50" charset="-128"/>
                <a:ea typeface="Meiryo UI" panose="020B0604030504040204" pitchFamily="50" charset="-128"/>
              </a:rPr>
              <a:t>比較可能な共通ＫＰＩ</a:t>
            </a:r>
            <a:endParaRPr lang="ja-JP" altLang="ja-JP" dirty="0">
              <a:latin typeface="Meiryo UI" panose="020B0604030504040204" pitchFamily="50" charset="-128"/>
              <a:ea typeface="Meiryo UI" panose="020B0604030504040204" pitchFamily="50" charset="-128"/>
            </a:endParaRPr>
          </a:p>
        </p:txBody>
      </p:sp>
      <p:graphicFrame>
        <p:nvGraphicFramePr>
          <p:cNvPr id="1193" name="表 2"/>
          <p:cNvGraphicFramePr>
            <a:graphicFrameLocks noGrp="1"/>
          </p:cNvGraphicFramePr>
          <p:nvPr>
            <p:extLst>
              <p:ext uri="{D42A27DB-BD31-4B8C-83A1-F6EECF244321}">
                <p14:modId xmlns:p14="http://schemas.microsoft.com/office/powerpoint/2010/main" val="3520724533"/>
              </p:ext>
            </p:extLst>
          </p:nvPr>
        </p:nvGraphicFramePr>
        <p:xfrm>
          <a:off x="705800" y="1069966"/>
          <a:ext cx="7789494" cy="4502043"/>
        </p:xfrm>
        <a:graphic>
          <a:graphicData uri="http://schemas.openxmlformats.org/drawingml/2006/table">
            <a:tbl>
              <a:tblPr/>
              <a:tblGrid>
                <a:gridCol w="277603">
                  <a:extLst>
                    <a:ext uri="{9D8B030D-6E8A-4147-A177-3AD203B41FA5}"/>
                  </a:extLst>
                </a:gridCol>
                <a:gridCol w="2622327">
                  <a:extLst>
                    <a:ext uri="{9D8B030D-6E8A-4147-A177-3AD203B41FA5}"/>
                  </a:extLst>
                </a:gridCol>
                <a:gridCol w="2592950">
                  <a:extLst>
                    <a:ext uri="{9D8B030D-6E8A-4147-A177-3AD203B41FA5}"/>
                  </a:extLst>
                </a:gridCol>
                <a:gridCol w="765538">
                  <a:extLst>
                    <a:ext uri="{9D8B030D-6E8A-4147-A177-3AD203B41FA5}"/>
                  </a:extLst>
                </a:gridCol>
                <a:gridCol w="765538">
                  <a:extLst>
                    <a:ext uri="{9D8B030D-6E8A-4147-A177-3AD203B41FA5}"/>
                  </a:extLst>
                </a:gridCol>
                <a:gridCol w="765538">
                  <a:extLst>
                    <a:ext uri="{9D8B030D-6E8A-4147-A177-3AD203B41FA5}"/>
                  </a:extLst>
                </a:gridCol>
              </a:tblGrid>
              <a:tr h="348138">
                <a:tc>
                  <a:txBody>
                    <a:bodyPr/>
                    <a:lstStyle/>
                    <a:p>
                      <a:pPr algn="l" fontAlgn="ctr"/>
                      <a:r>
                        <a:rPr lang="ja-JP" altLang="en-US" sz="800" b="1" i="0" u="none" strike="noStrike">
                          <a:solidFill>
                            <a:srgbClr val="FFFFFF"/>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ファンド名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運用会社</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t>リターン</a:t>
                      </a:r>
                      <a:b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br>
                      <a: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t>（年率）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リスク</a:t>
                      </a:r>
                      <a:br>
                        <a:rPr lang="ja-JP" altLang="en-US" sz="800" b="1" i="0" u="none" strike="noStrike">
                          <a:solidFill>
                            <a:srgbClr val="FFFFFF"/>
                          </a:solidFill>
                          <a:effectLst/>
                          <a:latin typeface="メイリオ" panose="020B0604030504040204" pitchFamily="50" charset="-128"/>
                          <a:ea typeface="メイリオ" panose="020B0604030504040204" pitchFamily="50" charset="-128"/>
                        </a:rPr>
                      </a:b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（年率）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コスト</a:t>
                      </a:r>
                      <a:br>
                        <a:rPr lang="ja-JP" altLang="en-US" sz="800" b="1" i="0" u="none" strike="noStrike">
                          <a:solidFill>
                            <a:srgbClr val="FFFFFF"/>
                          </a:solidFill>
                          <a:effectLst/>
                          <a:latin typeface="メイリオ" panose="020B0604030504040204" pitchFamily="50" charset="-128"/>
                          <a:ea typeface="メイリオ" panose="020B0604030504040204" pitchFamily="50" charset="-128"/>
                        </a:rPr>
                      </a:b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全体</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extLst>
              </a:tr>
              <a:tr h="197805">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ＪＡ資産設計ファンド（積極型）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農林中金全共連アセットマネジメント（株）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4.82%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10.66%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97805">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セゾン・グローバルバランスファンド</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セゾン投信（株）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7.18%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9.92%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0.58%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97805">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ＤＩＡＭハッピークローバー毎月決算コース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アセットマネジメント</a:t>
                      </a: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One</a:t>
                      </a: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7.81%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97805">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セゾン資産形成の達人ファンド</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セゾン投信（株）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9.73%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1.54%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97805">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97805">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97805">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97805">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97805">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97805">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97805">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97805">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97805">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97805">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97805">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97805">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97805">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97805">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97805">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97805">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97805">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残高上位</a:t>
                      </a: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20</a:t>
                      </a: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ファンドの残高合計／残高加重平均値</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5.46%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10.89%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1.44%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bl>
          </a:graphicData>
        </a:graphic>
      </p:graphicFrame>
    </p:spTree>
    <p:extLst>
      <p:ext uri="{BB962C8B-B14F-4D97-AF65-F5344CB8AC3E}">
        <p14:creationId xmlns:p14="http://schemas.microsoft.com/office/powerpoint/2010/main" val="2285226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graphicFrame>
        <p:nvGraphicFramePr>
          <p:cNvPr id="1199" name="表 2"/>
          <p:cNvGraphicFramePr>
            <a:graphicFrameLocks noGrp="1"/>
          </p:cNvGraphicFramePr>
          <p:nvPr>
            <p:extLst/>
          </p:nvPr>
        </p:nvGraphicFramePr>
        <p:xfrm>
          <a:off x="385917" y="1214483"/>
          <a:ext cx="8229599" cy="4267295"/>
        </p:xfrm>
        <a:graphic>
          <a:graphicData uri="http://schemas.openxmlformats.org/drawingml/2006/table">
            <a:tbl>
              <a:tblPr/>
              <a:tblGrid>
                <a:gridCol w="269823">
                  <a:extLst>
                    <a:ext uri="{9D8B030D-6E8A-4147-A177-3AD203B41FA5}"/>
                  </a:extLst>
                </a:gridCol>
                <a:gridCol w="3530184">
                  <a:extLst>
                    <a:ext uri="{9D8B030D-6E8A-4147-A177-3AD203B41FA5}"/>
                  </a:extLst>
                </a:gridCol>
                <a:gridCol w="2458387">
                  <a:extLst>
                    <a:ext uri="{9D8B030D-6E8A-4147-A177-3AD203B41FA5}"/>
                  </a:extLst>
                </a:gridCol>
                <a:gridCol w="771993">
                  <a:extLst>
                    <a:ext uri="{9D8B030D-6E8A-4147-A177-3AD203B41FA5}"/>
                  </a:extLst>
                </a:gridCol>
                <a:gridCol w="599606">
                  <a:extLst>
                    <a:ext uri="{9D8B030D-6E8A-4147-A177-3AD203B41FA5}"/>
                  </a:extLst>
                </a:gridCol>
                <a:gridCol w="599606">
                  <a:extLst>
                    <a:ext uri="{9D8B030D-6E8A-4147-A177-3AD203B41FA5}"/>
                  </a:extLst>
                </a:gridCol>
              </a:tblGrid>
              <a:tr h="329984">
                <a:tc>
                  <a:txBody>
                    <a:bodyPr/>
                    <a:lstStyle/>
                    <a:p>
                      <a:pPr algn="l" fontAlgn="ctr"/>
                      <a:endParaRPr lang="ja-JP" altLang="en-US" sz="800" b="0" i="0" u="none" strike="noStrike" dirty="0">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ja-JP" altLang="en-US" sz="800" b="0" i="0" u="none" strike="noStrike" dirty="0">
                          <a:solidFill>
                            <a:schemeClr val="bg1"/>
                          </a:solidFill>
                          <a:effectLst/>
                          <a:latin typeface="メイリオ" panose="020B0604030504040204" pitchFamily="50" charset="-128"/>
                          <a:ea typeface="メイリオ" panose="020B0604030504040204" pitchFamily="50" charset="-128"/>
                        </a:rPr>
                        <a:t>ファンド名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ja-JP" altLang="en-US" sz="800" b="0" i="0" u="none" strike="noStrike" dirty="0">
                          <a:solidFill>
                            <a:schemeClr val="bg1"/>
                          </a:solidFill>
                          <a:effectLst/>
                          <a:latin typeface="メイリオ" panose="020B0604030504040204" pitchFamily="50" charset="-128"/>
                          <a:ea typeface="メイリオ" panose="020B0604030504040204" pitchFamily="50" charset="-128"/>
                        </a:rPr>
                        <a:t>運用会社</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ja-JP" altLang="en-US" sz="800" b="0" i="0" u="none" strike="noStrike" dirty="0">
                          <a:solidFill>
                            <a:schemeClr val="bg1"/>
                          </a:solidFill>
                          <a:effectLst/>
                          <a:latin typeface="メイリオ" panose="020B0604030504040204" pitchFamily="50" charset="-128"/>
                          <a:ea typeface="メイリオ" panose="020B0604030504040204" pitchFamily="50" charset="-128"/>
                        </a:rPr>
                        <a:t>リターン</a:t>
                      </a:r>
                      <a:br>
                        <a:rPr lang="ja-JP" altLang="en-US" sz="800" b="0" i="0" u="none" strike="noStrike" dirty="0">
                          <a:solidFill>
                            <a:schemeClr val="bg1"/>
                          </a:solidFill>
                          <a:effectLst/>
                          <a:latin typeface="メイリオ" panose="020B0604030504040204" pitchFamily="50" charset="-128"/>
                          <a:ea typeface="メイリオ" panose="020B0604030504040204" pitchFamily="50" charset="-128"/>
                        </a:rPr>
                      </a:br>
                      <a:r>
                        <a:rPr lang="ja-JP" altLang="en-US" sz="800" b="0" i="0" u="none" strike="noStrike" dirty="0">
                          <a:solidFill>
                            <a:schemeClr val="bg1"/>
                          </a:solidFill>
                          <a:effectLst/>
                          <a:latin typeface="メイリオ" panose="020B0604030504040204" pitchFamily="50" charset="-128"/>
                          <a:ea typeface="メイリオ" panose="020B0604030504040204" pitchFamily="50" charset="-128"/>
                        </a:rPr>
                        <a:t>（年率）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ja-JP" altLang="en-US" sz="800" b="0" i="0" u="none" strike="noStrike" dirty="0">
                          <a:solidFill>
                            <a:schemeClr val="bg1"/>
                          </a:solidFill>
                          <a:effectLst/>
                          <a:latin typeface="メイリオ" panose="020B0604030504040204" pitchFamily="50" charset="-128"/>
                          <a:ea typeface="メイリオ" panose="020B0604030504040204" pitchFamily="50" charset="-128"/>
                        </a:rPr>
                        <a:t>リスク</a:t>
                      </a:r>
                      <a:br>
                        <a:rPr lang="ja-JP" altLang="en-US" sz="800" b="0" i="0" u="none" strike="noStrike" dirty="0">
                          <a:solidFill>
                            <a:schemeClr val="bg1"/>
                          </a:solidFill>
                          <a:effectLst/>
                          <a:latin typeface="メイリオ" panose="020B0604030504040204" pitchFamily="50" charset="-128"/>
                          <a:ea typeface="メイリオ" panose="020B0604030504040204" pitchFamily="50" charset="-128"/>
                        </a:rPr>
                      </a:br>
                      <a:r>
                        <a:rPr lang="ja-JP" altLang="en-US" sz="800" b="0" i="0" u="none" strike="noStrike" dirty="0">
                          <a:solidFill>
                            <a:schemeClr val="bg1"/>
                          </a:solidFill>
                          <a:effectLst/>
                          <a:latin typeface="メイリオ" panose="020B0604030504040204" pitchFamily="50" charset="-128"/>
                          <a:ea typeface="メイリオ" panose="020B0604030504040204" pitchFamily="50" charset="-128"/>
                        </a:rPr>
                        <a:t>（年率）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ja-JP" altLang="en-US" sz="800" b="0" i="0" u="none" strike="noStrike" dirty="0">
                          <a:solidFill>
                            <a:schemeClr val="bg1"/>
                          </a:solidFill>
                          <a:effectLst/>
                          <a:latin typeface="メイリオ" panose="020B0604030504040204" pitchFamily="50" charset="-128"/>
                          <a:ea typeface="メイリオ" panose="020B0604030504040204" pitchFamily="50" charset="-128"/>
                        </a:rPr>
                        <a:t>コスト</a:t>
                      </a:r>
                      <a:br>
                        <a:rPr lang="ja-JP" altLang="en-US" sz="800" b="0" i="0" u="none" strike="noStrike" dirty="0">
                          <a:solidFill>
                            <a:schemeClr val="bg1"/>
                          </a:solidFill>
                          <a:effectLst/>
                          <a:latin typeface="メイリオ" panose="020B0604030504040204" pitchFamily="50" charset="-128"/>
                          <a:ea typeface="メイリオ" panose="020B0604030504040204" pitchFamily="50" charset="-128"/>
                        </a:rPr>
                      </a:br>
                      <a:r>
                        <a:rPr lang="ja-JP" altLang="en-US" sz="800" b="0" i="0" u="none" strike="noStrike" dirty="0">
                          <a:solidFill>
                            <a:schemeClr val="bg1"/>
                          </a:solidFill>
                          <a:effectLst/>
                          <a:latin typeface="メイリオ" panose="020B0604030504040204" pitchFamily="50" charset="-128"/>
                          <a:ea typeface="メイリオ" panose="020B0604030504040204" pitchFamily="50" charset="-128"/>
                        </a:rPr>
                        <a:t>全体</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extLst>
              </a:tr>
              <a:tr h="187491">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ＪＡ資産設計ファンド（積極型）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農林中金全共連アセットマネジメント（株）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6.72%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10.33%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87491">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ＤＩＡＭハッピークローバー毎月決算コース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アセットマネジメント</a:t>
                      </a: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One</a:t>
                      </a: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2.80%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7.69%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87491">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セゾン・バンガード・グローバルバランスファンド</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セゾン投信（株）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8.19%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9.42%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0.58%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87491">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セゾン資産形成の達人ファンド</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セゾン投信（株）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12.81%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16.91%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87491">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87491">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87491">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87491">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87491">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87491">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87491">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87491">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87491">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87491">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87491">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87491">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87491">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87491">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87491">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87491">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87491">
                <a:tc>
                  <a:txBody>
                    <a:bodyPr/>
                    <a:lstStyle/>
                    <a:p>
                      <a:pPr algn="l"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残高上位</a:t>
                      </a: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20</a:t>
                      </a: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ファンドの残高合計／残高加重平均値</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6.01%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9.73%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1.55%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bl>
          </a:graphicData>
        </a:graphic>
      </p:graphicFrame>
      <p:sp>
        <p:nvSpPr>
          <p:cNvPr id="1200" name="タイトル 1"/>
          <p:cNvSpPr>
            <a:spLocks noGrp="1"/>
          </p:cNvSpPr>
          <p:nvPr>
            <p:ph type="title"/>
          </p:nvPr>
        </p:nvSpPr>
        <p:spPr>
          <a:xfrm>
            <a:off x="233517" y="53877"/>
            <a:ext cx="6210691" cy="360040"/>
          </a:xfrm>
        </p:spPr>
        <p:txBody>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Ⅱ</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比較可能な共通ＫＰＩ</a:t>
            </a: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01" name="タイトル 1"/>
          <p:cNvSpPr txBox="1"/>
          <p:nvPr/>
        </p:nvSpPr>
        <p:spPr>
          <a:xfrm>
            <a:off x="385917" y="548680"/>
            <a:ext cx="8506563"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lvl="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２　投資信託預り残高上位</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銘柄のコスト・リターン</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リスク・リターン（</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2022</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年３月末）</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02" name="テキスト ボックス 9"/>
          <p:cNvSpPr txBox="1"/>
          <p:nvPr/>
        </p:nvSpPr>
        <p:spPr>
          <a:xfrm>
            <a:off x="575415" y="5733256"/>
            <a:ext cx="8568585" cy="460772"/>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 2022</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３月末基準時点における共通ＫＰＩの対象となるファンド数は</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本となります。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当指標は、設立から</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年が経過したファンドを対象として、リターン・リスク・コストを算出して表示しております。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03661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08" name="タイトル 1"/>
          <p:cNvSpPr>
            <a:spLocks noGrp="1"/>
          </p:cNvSpPr>
          <p:nvPr>
            <p:ph type="title"/>
          </p:nvPr>
        </p:nvSpPr>
        <p:spPr>
          <a:xfrm>
            <a:off x="233517" y="53877"/>
            <a:ext cx="6210691" cy="360040"/>
          </a:xfrm>
        </p:spPr>
        <p:txBody>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Ⅱ</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比較可能な共通ＫＰＩ</a:t>
            </a: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09" name="タイトル 1"/>
          <p:cNvSpPr txBox="1"/>
          <p:nvPr/>
        </p:nvSpPr>
        <p:spPr>
          <a:xfrm>
            <a:off x="385917" y="548680"/>
            <a:ext cx="8506563"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lvl="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２　投資信託預り残高上位</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銘柄のコスト・リターン</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リスク・リターン（</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2021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年３月末）</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10" name="テキスト ボックス 9"/>
          <p:cNvSpPr txBox="1"/>
          <p:nvPr/>
        </p:nvSpPr>
        <p:spPr>
          <a:xfrm>
            <a:off x="575415" y="5733256"/>
            <a:ext cx="8568585" cy="460772"/>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 2021</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３月末基準時点における共通ＫＰＩの対象となるファンド数は</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本となります。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当指標は、設立から</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年が経過したファンドを対象として、リターン・リスク・コストを算出して表示しております。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211" name="図 8"/>
          <p:cNvPicPr>
            <a:picLocks noChangeAspect="1" noChangeArrowheads="1"/>
          </p:cNvPicPr>
          <p:nvPr/>
        </p:nvPicPr>
        <p:blipFill>
          <a:blip r:embed="rId1"/>
          <a:stretch>
            <a:fillRect/>
          </a:stretch>
        </p:blipFill>
        <p:spPr>
          <a:xfrm>
            <a:off x="385917" y="960190"/>
            <a:ext cx="8146911" cy="4689773"/>
          </a:xfrm>
          <a:prstGeom prst="rect">
            <a:avLst/>
          </a:prstGeom>
          <a:noFill/>
        </p:spPr>
      </p:pic>
    </p:spTree>
    <p:extLst>
      <p:ext uri="{BB962C8B-B14F-4D97-AF65-F5344CB8AC3E}">
        <p14:creationId xmlns:p14="http://schemas.microsoft.com/office/powerpoint/2010/main" val="424121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088" name="タイトル 1"/>
          <p:cNvSpPr>
            <a:spLocks noGrp="1"/>
          </p:cNvSpPr>
          <p:nvPr>
            <p:ph type="title"/>
          </p:nvPr>
        </p:nvSpPr>
        <p:spPr>
          <a:xfrm>
            <a:off x="35496" y="53877"/>
            <a:ext cx="6210691" cy="360040"/>
          </a:xfrm>
        </p:spPr>
        <p:txBody>
          <a:bodyPr/>
          <a:lstStyle/>
          <a:p>
            <a:r>
              <a:rPr lang="ja-JP" altLang="ja-JP" dirty="0">
                <a:latin typeface="Meiryo UI" panose="020B0604030504040204" pitchFamily="50" charset="-128"/>
                <a:ea typeface="Meiryo UI" panose="020B0604030504040204" pitchFamily="50" charset="-128"/>
                <a:cs typeface="Meiryo UI" panose="020B0604030504040204" pitchFamily="50" charset="-128"/>
              </a:rPr>
              <a:t>Ⅰ</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ja-JP" dirty="0">
                <a:latin typeface="Meiryo UI" panose="020B0604030504040204" pitchFamily="50" charset="-128"/>
                <a:ea typeface="Meiryo UI" panose="020B0604030504040204" pitchFamily="50" charset="-128"/>
                <a:cs typeface="Meiryo UI" panose="020B0604030504040204" pitchFamily="50" charset="-128"/>
              </a:rPr>
              <a:t>取組状況</a:t>
            </a:r>
          </a:p>
        </p:txBody>
      </p:sp>
      <p:sp>
        <p:nvSpPr>
          <p:cNvPr id="1089" name="タイトル 1"/>
          <p:cNvSpPr txBox="1"/>
          <p:nvPr/>
        </p:nvSpPr>
        <p:spPr>
          <a:xfrm>
            <a:off x="539552" y="980727"/>
            <a:ext cx="8136904" cy="1716662"/>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171450" indent="-171450">
              <a:spcBef>
                <a:spcPts val="400"/>
              </a:spcBef>
              <a:buFont typeface="Arial" panose="020B0604020202020204" pitchFamily="34" charset="0"/>
              <a:buChar cha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定の投資運用会社に偏ることなく、社会情勢や手数料の水準等も踏まえたうえで、お客さまの多様なニーズにお応えし、長期安定的な資産形成・運用に資する最適な投資信託を取り扱っております。なお、当組合は、金融商品の組成に携わっておりません。</a:t>
            </a:r>
            <a:r>
              <a:rPr lang="en-US" altLang="ja-JP" sz="1600" dirty="0">
                <a:solidFill>
                  <a:schemeClr val="accent1"/>
                </a:solidFill>
                <a:latin typeface="Meiryo UI" panose="020B0604030504040204" pitchFamily="50" charset="-128"/>
                <a:ea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400"/>
              </a:spcBef>
              <a:buFont typeface="Arial" panose="020B0604020202020204" pitchFamily="34" charset="0"/>
              <a:buChar char="•"/>
            </a:pP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JA</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ンク全体では商品新規導入を行う際は、第三者評価機関からの意見を伺いながら、お客様のニーズに合った商品を取入れ、パフォーマンスが芳しくない場合は取扱いを行わない等、定期的な商品ラインアップの見直しを行っております。それにより以下のように商品数が増減いたし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090" name="表 7"/>
          <p:cNvGraphicFramePr>
            <a:graphicFrameLocks noGrp="1"/>
          </p:cNvGraphicFramePr>
          <p:nvPr>
            <p:extLst>
              <p:ext uri="{D42A27DB-BD31-4B8C-83A1-F6EECF244321}">
                <p14:modId xmlns:p14="http://schemas.microsoft.com/office/powerpoint/2010/main" val="1515765566"/>
              </p:ext>
            </p:extLst>
          </p:nvPr>
        </p:nvGraphicFramePr>
        <p:xfrm>
          <a:off x="402069" y="3312053"/>
          <a:ext cx="4717539" cy="2439868"/>
        </p:xfrm>
        <a:graphic>
          <a:graphicData uri="http://schemas.openxmlformats.org/drawingml/2006/table">
            <a:tbl>
              <a:tblPr firstRow="1" bandRow="1">
                <a:tableStyleId>{F2DE63D5-997A-4646-A377-4702673A728D}</a:tableStyleId>
              </a:tblPr>
              <a:tblGrid>
                <a:gridCol w="1294646">
                  <a:extLst>
                    <a:ext uri="{9D8B030D-6E8A-4147-A177-3AD203B41FA5}"/>
                  </a:extLst>
                </a:gridCol>
                <a:gridCol w="1651689">
                  <a:extLst>
                    <a:ext uri="{9D8B030D-6E8A-4147-A177-3AD203B41FA5}"/>
                  </a:extLst>
                </a:gridCol>
                <a:gridCol w="1771204">
                  <a:extLst>
                    <a:ext uri="{9D8B030D-6E8A-4147-A177-3AD203B41FA5}"/>
                  </a:extLst>
                </a:gridCol>
              </a:tblGrid>
              <a:tr h="361468">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カテゴリ</a:t>
                      </a:r>
                    </a:p>
                  </a:txBody>
                  <a:tcPr>
                    <a:lnL w="12700" cap="flat" cmpd="sng" algn="ctr">
                      <a:solidFill>
                        <a:srgbClr val="00863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solidFill>
                      <a:srgbClr val="00863D"/>
                    </a:solidFill>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国内</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solidFill>
                      <a:srgbClr val="00863D"/>
                    </a:solidFill>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海外</a:t>
                      </a:r>
                    </a:p>
                  </a:txBody>
                  <a:tcPr>
                    <a:lnL w="12700" cap="flat" cmpd="sng" algn="ctr">
                      <a:solidFill>
                        <a:schemeClr val="bg1"/>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solidFill>
                      <a:srgbClr val="00863D"/>
                    </a:solidFill>
                  </a:tcPr>
                </a:tc>
                <a:extLst>
                  <a:ext uri="{0D108BD9-81ED-4DB2-BD59-A6C34878D82A}"/>
                </a:extLst>
              </a:tr>
              <a:tr h="445645">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債券型</a:t>
                      </a: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１</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（前年度末：１）</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４</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（前年度末</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：７）</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extLst>
                  <a:ext uri="{0D108BD9-81ED-4DB2-BD59-A6C34878D82A}"/>
                </a:extLst>
              </a:tr>
              <a:tr h="445645">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株式型</a:t>
                      </a: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３</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（前年度</a:t>
                      </a:r>
                      <a:r>
                        <a:rPr kumimoji="1" lang="ja-JP" altLang="en-US" sz="1400" i="1" dirty="0">
                          <a:latin typeface="Meiryo UI" panose="020B0604030504040204" pitchFamily="50" charset="-128"/>
                          <a:ea typeface="Meiryo UI" panose="020B0604030504040204" pitchFamily="50" charset="-128"/>
                          <a:cs typeface="Meiryo UI" panose="020B0604030504040204" pitchFamily="50" charset="-128"/>
                        </a:rPr>
                        <a:t>末</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：５）</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３</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（前年度末</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：４）</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extLst>
                  <a:ext uri="{0D108BD9-81ED-4DB2-BD59-A6C34878D82A}"/>
                </a:extLst>
              </a:tr>
              <a:tr h="445645">
                <a:tc>
                  <a:txBody>
                    <a:bodyPr/>
                    <a:lstStyle/>
                    <a:p>
                      <a:pPr algn="ct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REIT</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型</a:t>
                      </a: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１</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（前年度末</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２</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（前年度末</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extLst>
                  <a:ext uri="{0D108BD9-81ED-4DB2-BD59-A6C34878D82A}"/>
                </a:extLst>
              </a:tr>
              <a:tr h="445645">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バランス型</a:t>
                      </a: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gridSpan="2">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９</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（前年度末</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：１０）</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hMerge="1">
                  <a:txBody>
                    <a:bodyPr/>
                    <a:lstStyle/>
                    <a:p>
                      <a:endParaRPr kumimoji="1" lang="ja-JP" altLang="en-US" dirty="0"/>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extLst>
                  <a:ext uri="{0D108BD9-81ED-4DB2-BD59-A6C34878D82A}"/>
                </a:extLst>
              </a:tr>
            </a:tbl>
          </a:graphicData>
        </a:graphic>
      </p:graphicFrame>
      <p:sp>
        <p:nvSpPr>
          <p:cNvPr id="1091" name="テキスト ボックス 8"/>
          <p:cNvSpPr txBox="1"/>
          <p:nvPr/>
        </p:nvSpPr>
        <p:spPr>
          <a:xfrm>
            <a:off x="367080" y="2967763"/>
            <a:ext cx="5544616"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＜投資信託の取扱い商品ラインナップ（</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月末時点）＞</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92" name="テキスト ボックス 10"/>
          <p:cNvSpPr txBox="1"/>
          <p:nvPr/>
        </p:nvSpPr>
        <p:spPr>
          <a:xfrm>
            <a:off x="295072" y="5829949"/>
            <a:ext cx="4824536" cy="461665"/>
          </a:xfrm>
          <a:prstGeom prst="rect">
            <a:avLst/>
          </a:prstGeom>
          <a:noFill/>
        </p:spPr>
        <p:txBody>
          <a:bodyPr wrap="square" rtlCol="0">
            <a:spAutoFit/>
          </a:bodyPr>
          <a:lstStyle/>
          <a:p>
            <a:pPr marL="263525" indent="-263525"/>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現在、新規でお申込みいただけないファンドも含まれておりますが、公社債投信は含んでおりません。</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93" name="テキスト ボックス 11"/>
          <p:cNvSpPr txBox="1"/>
          <p:nvPr/>
        </p:nvSpPr>
        <p:spPr>
          <a:xfrm>
            <a:off x="3131840" y="601722"/>
            <a:ext cx="5580111" cy="253916"/>
          </a:xfrm>
          <a:prstGeom prst="rect">
            <a:avLst/>
          </a:prstGeom>
          <a:noFill/>
        </p:spPr>
        <p:txBody>
          <a:bodyPr wrap="square" lIns="0" rtlCol="0" anchor="ctr">
            <a:spAutoFit/>
          </a:bodyPr>
          <a:lstStyle/>
          <a:p>
            <a:r>
              <a:rPr kumimoji="0" lang="en-US" altLang="ja-JP" sz="1050" i="0" strike="noStrike" cap="none" normalizeH="0" baseline="0" dirty="0">
                <a:ln>
                  <a:noFill/>
                </a:ln>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050" i="0" strike="noStrike" cap="none" normalizeH="0" baseline="0" dirty="0">
                <a:ln>
                  <a:noFill/>
                </a:ln>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原則２本文および（注）、原則３（注）原則６本文および（注２、３）</a:t>
            </a:r>
            <a:r>
              <a:rPr kumimoji="0" lang="en-US" altLang="ja-JP" sz="1050" i="0" strike="noStrike" cap="none" normalizeH="0" baseline="0" dirty="0">
                <a:ln>
                  <a:noFill/>
                </a:ln>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en-US" sz="1050" dirty="0">
              <a:solidFill>
                <a:srgbClr val="002060"/>
              </a:solidFill>
              <a:latin typeface="Meiryo UI" panose="020B0604030504040204" pitchFamily="50" charset="-128"/>
              <a:ea typeface="Meiryo UI" panose="020B0604030504040204" pitchFamily="50" charset="-128"/>
            </a:endParaRPr>
          </a:p>
        </p:txBody>
      </p:sp>
      <p:sp>
        <p:nvSpPr>
          <p:cNvPr id="1094" name="タイトル 1"/>
          <p:cNvSpPr txBox="1"/>
          <p:nvPr/>
        </p:nvSpPr>
        <p:spPr>
          <a:xfrm>
            <a:off x="179512" y="532138"/>
            <a:ext cx="8290539"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１　</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お客さま</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への最適な</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商品提供</a:t>
            </a:r>
            <a:endParaRPr kumimoji="0" lang="ja-JP" altLang="en-US" sz="1200" i="0" strike="noStrike" cap="none" normalizeH="0" baseline="0" dirty="0">
              <a:ln>
                <a:noFill/>
              </a:ln>
              <a:effectLst/>
              <a:latin typeface="Meiryo UI" panose="020B0604030504040204" pitchFamily="50" charset="-128"/>
              <a:ea typeface="Meiryo UI" panose="020B0604030504040204" pitchFamily="50" charset="-128"/>
            </a:endParaRPr>
          </a:p>
        </p:txBody>
      </p:sp>
      <p:grpSp>
        <p:nvGrpSpPr>
          <p:cNvPr id="1095" name="グループ化 16"/>
          <p:cNvGrpSpPr/>
          <p:nvPr/>
        </p:nvGrpSpPr>
        <p:grpSpPr>
          <a:xfrm>
            <a:off x="5191936" y="3023146"/>
            <a:ext cx="3571875" cy="2952749"/>
            <a:chOff x="-66675" y="0"/>
            <a:chExt cx="3424555" cy="2127556"/>
          </a:xfrm>
        </p:grpSpPr>
        <p:sp>
          <p:nvSpPr>
            <p:cNvPr id="1096" name="正方形/長方形 17"/>
            <p:cNvSpPr/>
            <p:nvPr/>
          </p:nvSpPr>
          <p:spPr>
            <a:xfrm>
              <a:off x="9525" y="209772"/>
              <a:ext cx="3275855" cy="1917347"/>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endParaRPr lang="ja-JP" altLang="en-US"/>
            </a:p>
          </p:txBody>
        </p:sp>
        <p:sp>
          <p:nvSpPr>
            <p:cNvPr id="1097" name="テキスト ボックス 20"/>
            <p:cNvSpPr txBox="1"/>
            <p:nvPr/>
          </p:nvSpPr>
          <p:spPr>
            <a:xfrm>
              <a:off x="0" y="0"/>
              <a:ext cx="3357880" cy="209812"/>
            </a:xfrm>
            <a:prstGeom prst="rect">
              <a:avLst/>
            </a:prstGeom>
            <a:noFill/>
          </p:spPr>
          <p:txBody>
            <a:bodyPr wrap="square" rtlCol="0">
              <a:noAutofit/>
            </a:bodyPr>
            <a:lstStyle/>
            <a:p>
              <a:pPr>
                <a:lnSpc>
                  <a:spcPts val="1400"/>
                </a:lnSpc>
                <a:spcAft>
                  <a:spcPts val="0"/>
                </a:spcAft>
              </a:pPr>
              <a:r>
                <a:rPr kumimoji="1" lang="ja-JP" sz="1400" kern="1200">
                  <a:solidFill>
                    <a:srgbClr val="000000"/>
                  </a:solidFill>
                  <a:effectLst/>
                  <a:latin typeface="ＭＳ Ｐゴシック" panose="020B0600070205080204" pitchFamily="50" charset="-128"/>
                  <a:ea typeface="Meiryo UI" panose="020B0604030504040204" pitchFamily="50" charset="-128"/>
                  <a:cs typeface="Meiryo UI" panose="020B0604030504040204" pitchFamily="50" charset="-128"/>
                </a:rPr>
                <a:t>＜商品選定の考え方＞</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098" name="テキスト ボックス 3"/>
            <p:cNvSpPr txBox="1"/>
            <p:nvPr/>
          </p:nvSpPr>
          <p:spPr>
            <a:xfrm>
              <a:off x="-66675" y="245579"/>
              <a:ext cx="3424555" cy="1881977"/>
            </a:xfrm>
            <a:prstGeom prst="rect">
              <a:avLst/>
            </a:prstGeom>
            <a:noFill/>
          </p:spPr>
          <p:txBody>
            <a:bodyPr wrap="square" rtlCol="0">
              <a:noAutofit/>
            </a:bodyPr>
            <a:lstStyle/>
            <a:p>
              <a:pPr marL="53340" indent="99060">
                <a:lnSpc>
                  <a:spcPts val="1200"/>
                </a:lnSpc>
                <a:spcAft>
                  <a:spcPts val="0"/>
                </a:spcAft>
              </a:pPr>
              <a:r>
                <a:rPr kumimoji="1" lang="en-US" sz="1200" kern="1200" dirty="0" smtClean="0">
                  <a:solidFill>
                    <a:srgbClr val="000000"/>
                  </a:solidFill>
                  <a:effectLst/>
                  <a:latin typeface="Meiryo UI" panose="020B0604030504040204" pitchFamily="50" charset="-128"/>
                  <a:ea typeface="ＭＳ Ｐゴシック" panose="020B0600070205080204" pitchFamily="50" charset="-128"/>
                  <a:cs typeface="Meiryo UI" panose="020B0604030504040204" pitchFamily="50" charset="-128"/>
                </a:rPr>
                <a:t>JA</a:t>
              </a:r>
              <a:r>
                <a:rPr kumimoji="1" lang="ja-JP" altLang="en-US" sz="1200" kern="1200" dirty="0" smtClean="0">
                  <a:solidFill>
                    <a:srgbClr val="000000"/>
                  </a:solidFill>
                  <a:effectLst/>
                  <a:latin typeface="Meiryo UI" panose="020B0604030504040204" pitchFamily="50" charset="-128"/>
                  <a:ea typeface="ＭＳ Ｐゴシック" panose="020B0600070205080204" pitchFamily="50" charset="-128"/>
                  <a:cs typeface="Meiryo UI" panose="020B0604030504040204" pitchFamily="50" charset="-128"/>
                </a:rPr>
                <a:t>延岡</a:t>
              </a:r>
              <a:r>
                <a:rPr kumimoji="1" lang="ja-JP" sz="1200" kern="1200" dirty="0" smtClean="0">
                  <a:solidFill>
                    <a:srgbClr val="000000"/>
                  </a:solidFill>
                  <a:effectLst/>
                  <a:latin typeface="ＭＳ Ｐゴシック" panose="020B0600070205080204" pitchFamily="50" charset="-128"/>
                  <a:ea typeface="Meiryo UI" panose="020B0604030504040204" pitchFamily="50" charset="-128"/>
                  <a:cs typeface="Meiryo UI" panose="020B0604030504040204" pitchFamily="50" charset="-128"/>
                </a:rPr>
                <a:t>では</a:t>
              </a:r>
              <a:r>
                <a:rPr kumimoji="1" lang="ja-JP" sz="1200" kern="1200" dirty="0">
                  <a:solidFill>
                    <a:srgbClr val="000000"/>
                  </a:solidFill>
                  <a:effectLst/>
                  <a:latin typeface="ＭＳ Ｐゴシック" panose="020B0600070205080204" pitchFamily="50" charset="-128"/>
                  <a:ea typeface="Meiryo UI" panose="020B0604030504040204" pitchFamily="50" charset="-128"/>
                  <a:cs typeface="Meiryo UI" panose="020B0604030504040204" pitchFamily="50" charset="-128"/>
                </a:rPr>
                <a:t>、いろいろな「投資に関する好み」に合った商品を揃えながら、一定の商品数に絞ることが、組合員・利用者の皆さまの将来の備えへの一歩だと考え</a:t>
              </a:r>
              <a:r>
                <a:rPr kumimoji="1" lang="ja-JP" sz="1200" kern="1200" dirty="0" smtClean="0">
                  <a:solidFill>
                    <a:srgbClr val="000000"/>
                  </a:solidFill>
                  <a:effectLst/>
                  <a:latin typeface="ＭＳ Ｐゴシック" panose="020B0600070205080204" pitchFamily="50" charset="-128"/>
                  <a:ea typeface="Meiryo UI" panose="020B0604030504040204" pitchFamily="50" charset="-128"/>
                  <a:cs typeface="Meiryo UI" panose="020B0604030504040204" pitchFamily="50" charset="-128"/>
                </a:rPr>
                <a:t>、「</a:t>
              </a:r>
              <a:r>
                <a:rPr kumimoji="1" lang="en-US" sz="1200" kern="1200" dirty="0">
                  <a:solidFill>
                    <a:srgbClr val="000000"/>
                  </a:solidFill>
                  <a:effectLst/>
                  <a:latin typeface="ＭＳ Ｐゴシック" panose="020B0600070205080204" pitchFamily="50" charset="-128"/>
                  <a:ea typeface="Meiryo UI" panose="020B0604030504040204" pitchFamily="50" charset="-128"/>
                  <a:cs typeface="Meiryo UI" panose="020B0604030504040204" pitchFamily="50" charset="-128"/>
                </a:rPr>
                <a:t>JA</a:t>
              </a:r>
              <a:r>
                <a:rPr kumimoji="1" lang="ja-JP" sz="1200" kern="1200" dirty="0">
                  <a:solidFill>
                    <a:srgbClr val="000000"/>
                  </a:solidFill>
                  <a:effectLst/>
                  <a:latin typeface="ＭＳ Ｐゴシック" panose="020B0600070205080204" pitchFamily="50" charset="-128"/>
                  <a:ea typeface="Meiryo UI" panose="020B0604030504040204" pitchFamily="50" charset="-128"/>
                  <a:cs typeface="Meiryo UI" panose="020B0604030504040204" pitchFamily="50" charset="-128"/>
                </a:rPr>
                <a:t>バンク　セレクトファンド」としたラインアップをご提案します。</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en-US"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indent="152400">
                <a:lnSpc>
                  <a:spcPts val="1200"/>
                </a:lnSpc>
                <a:spcAft>
                  <a:spcPts val="0"/>
                </a:spcAft>
              </a:pPr>
              <a:r>
                <a:rPr kumimoji="1" lang="ja-JP" sz="1200" kern="1200" dirty="0">
                  <a:solidFill>
                    <a:srgbClr val="000000"/>
                  </a:solidFill>
                  <a:effectLst/>
                  <a:latin typeface="ＭＳ Ｐゴシック" panose="020B0600070205080204" pitchFamily="50" charset="-128"/>
                  <a:ea typeface="Meiryo UI" panose="020B0604030504040204" pitchFamily="50" charset="-128"/>
                  <a:cs typeface="Meiryo UI" panose="020B0604030504040204" pitchFamily="50" charset="-128"/>
                </a:rPr>
                <a:t>セレクトファンドの主な選定基準は以下のとおりです。</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342900" lvl="0" indent="-258763">
                <a:lnSpc>
                  <a:spcPts val="1200"/>
                </a:lnSpc>
                <a:spcAft>
                  <a:spcPts val="0"/>
                </a:spcAft>
                <a:buFont typeface="Wingdings" panose="05000000000000000000" pitchFamily="2" charset="2"/>
                <a:buChar char=""/>
              </a:pPr>
              <a:r>
                <a:rPr kumimoji="1" lang="ja-JP" sz="1200" kern="1200" dirty="0">
                  <a:solidFill>
                    <a:srgbClr val="000000"/>
                  </a:solidFill>
                  <a:effectLst/>
                  <a:latin typeface="ＭＳ Ｐゴシック" panose="020B0600070205080204" pitchFamily="50" charset="-128"/>
                  <a:ea typeface="Meiryo UI" panose="020B0604030504040204" pitchFamily="50" charset="-128"/>
                  <a:cs typeface="Meiryo UI" panose="020B0604030504040204" pitchFamily="50" charset="-128"/>
                </a:rPr>
                <a:t>将来の備えに向けて、「長期投資」を前提とした投資信託であること</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342900" lvl="0" indent="-258763">
                <a:lnSpc>
                  <a:spcPts val="1500"/>
                </a:lnSpc>
                <a:buFont typeface="Wingdings" panose="05000000000000000000" pitchFamily="2" charset="2"/>
                <a:buChar char=""/>
              </a:pPr>
              <a:r>
                <a:rPr kumimoji="1" lang="ja-JP" sz="1200" kern="1200" dirty="0">
                  <a:solidFill>
                    <a:srgbClr val="000000"/>
                  </a:solidFill>
                  <a:effectLst/>
                  <a:latin typeface="ＭＳ Ｐゴシック" panose="020B0600070205080204" pitchFamily="50" charset="-128"/>
                  <a:ea typeface="Meiryo UI" panose="020B0604030504040204" pitchFamily="50" charset="-128"/>
                  <a:cs typeface="Meiryo UI" panose="020B0604030504040204" pitchFamily="50" charset="-128"/>
                </a:rPr>
                <a:t>過去の運用実績が相対的に良好であること</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342900" lvl="0" indent="-258763">
                <a:lnSpc>
                  <a:spcPts val="1500"/>
                </a:lnSpc>
                <a:buFont typeface="Wingdings" panose="05000000000000000000" pitchFamily="2" charset="2"/>
                <a:buChar char=""/>
              </a:pPr>
              <a:r>
                <a:rPr kumimoji="1" lang="ja-JP" sz="1200" kern="1200" dirty="0">
                  <a:solidFill>
                    <a:srgbClr val="000000"/>
                  </a:solidFill>
                  <a:effectLst/>
                  <a:latin typeface="ＭＳ Ｐゴシック" panose="020B0600070205080204" pitchFamily="50" charset="-128"/>
                  <a:ea typeface="Meiryo UI" panose="020B0604030504040204" pitchFamily="50" charset="-128"/>
                  <a:cs typeface="Meiryo UI" panose="020B0604030504040204" pitchFamily="50" charset="-128"/>
                </a:rPr>
                <a:t>過去の運用成績の再現性が認められること</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342900" lvl="0" indent="-258763">
                <a:lnSpc>
                  <a:spcPts val="1500"/>
                </a:lnSpc>
                <a:buFont typeface="Wingdings" panose="05000000000000000000" pitchFamily="2" charset="2"/>
                <a:buChar char=""/>
              </a:pPr>
              <a:r>
                <a:rPr kumimoji="1" lang="ja-JP" sz="1200" kern="1200" dirty="0">
                  <a:solidFill>
                    <a:srgbClr val="000000"/>
                  </a:solidFill>
                  <a:effectLst/>
                  <a:latin typeface="ＭＳ Ｐゴシック" panose="020B0600070205080204" pitchFamily="50" charset="-128"/>
                  <a:ea typeface="Meiryo UI" panose="020B0604030504040204" pitchFamily="50" charset="-128"/>
                  <a:cs typeface="Meiryo UI" panose="020B0604030504040204" pitchFamily="50" charset="-128"/>
                </a:rPr>
                <a:t>手数料が良心的な水準であること</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342900" lvl="0" indent="-258763">
                <a:lnSpc>
                  <a:spcPts val="1500"/>
                </a:lnSpc>
                <a:spcAft>
                  <a:spcPts val="0"/>
                </a:spcAft>
                <a:buFont typeface="Wingdings" panose="05000000000000000000" pitchFamily="2" charset="2"/>
                <a:buChar char=""/>
              </a:pPr>
              <a:r>
                <a:rPr kumimoji="1" lang="ja-JP" sz="1200" kern="1200" dirty="0">
                  <a:solidFill>
                    <a:srgbClr val="000000"/>
                  </a:solidFill>
                  <a:effectLst/>
                  <a:latin typeface="ＭＳ Ｐゴシック" panose="020B0600070205080204" pitchFamily="50" charset="-128"/>
                  <a:ea typeface="Meiryo UI" panose="020B0604030504040204" pitchFamily="50" charset="-128"/>
                  <a:cs typeface="Meiryo UI" panose="020B0604030504040204" pitchFamily="50" charset="-128"/>
                </a:rPr>
                <a:t>これから将来に向けて資産を築いていく資産形成層に向け、過度に分配金を捻出する投資信託ではないこと</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spTree>
    <p:extLst>
      <p:ext uri="{BB962C8B-B14F-4D97-AF65-F5344CB8AC3E}">
        <p14:creationId xmlns:p14="http://schemas.microsoft.com/office/powerpoint/2010/main" val="1143821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4" name="タイトル 1"/>
          <p:cNvSpPr txBox="1"/>
          <p:nvPr/>
        </p:nvSpPr>
        <p:spPr>
          <a:xfrm>
            <a:off x="539552" y="980727"/>
            <a:ext cx="8136904" cy="1082133"/>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285750" indent="-285750">
              <a:spcBef>
                <a:spcPts val="400"/>
              </a:spcBef>
              <a:buFont typeface="Arial" panose="020B0604020202020204" pitchFamily="34" charset="0"/>
              <a:buChar cha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客さまに安定的な運用成果をご享受いただくために、お客さまの金融知識・経験・財産、ニーズや目的に合わせて適切な情報提供を行うとともに、分散投資・長期投資の有用性をご提案した結果、「投信つみたて」を利用されるお客</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さまの契約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件数は</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前年</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から変更がなく</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「毎月分配型ファンド」を選択されるお客様の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比率についても</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変更はございませんでした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05" name="タイトル 1"/>
          <p:cNvSpPr txBox="1"/>
          <p:nvPr/>
        </p:nvSpPr>
        <p:spPr>
          <a:xfrm>
            <a:off x="179512" y="548680"/>
            <a:ext cx="8290539"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lvl="0"/>
            <a:r>
              <a:rPr lang="ja-JP" altLang="en-US" sz="1600" dirty="0">
                <a:latin typeface="Meiryo UI" panose="020B0604030504040204" pitchFamily="50" charset="-128"/>
                <a:ea typeface="Meiryo UI" panose="020B0604030504040204" pitchFamily="50" charset="-128"/>
                <a:cs typeface="Meiryo UI" panose="020B0604030504040204" pitchFamily="50" charset="-128"/>
              </a:rPr>
              <a:t>２　お客さま本位のご提案と情報提供①　</a:t>
            </a:r>
            <a:endParaRPr lang="ja-JP"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06" name="テキスト ボックス 8"/>
          <p:cNvSpPr txBox="1"/>
          <p:nvPr/>
        </p:nvSpPr>
        <p:spPr>
          <a:xfrm>
            <a:off x="385917" y="2376000"/>
            <a:ext cx="4448909"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＜投信つみたて契約件数の推移</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07" name="テキスト ボックス 12"/>
          <p:cNvSpPr txBox="1"/>
          <p:nvPr/>
        </p:nvSpPr>
        <p:spPr>
          <a:xfrm>
            <a:off x="4800173" y="2376000"/>
            <a:ext cx="4164315"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＜購入額に占める毎月分配型ファンドの比率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08" name="テキスト ボックス 3"/>
          <p:cNvSpPr txBox="1"/>
          <p:nvPr/>
        </p:nvSpPr>
        <p:spPr>
          <a:xfrm>
            <a:off x="35496" y="2714552"/>
            <a:ext cx="648072"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（件）</a:t>
            </a:r>
          </a:p>
        </p:txBody>
      </p:sp>
      <p:sp>
        <p:nvSpPr>
          <p:cNvPr id="1109" name="テキスト ボックス 21"/>
          <p:cNvSpPr txBox="1"/>
          <p:nvPr/>
        </p:nvSpPr>
        <p:spPr>
          <a:xfrm>
            <a:off x="3563888" y="597875"/>
            <a:ext cx="5644651" cy="261610"/>
          </a:xfrm>
          <a:prstGeom prst="rect">
            <a:avLst/>
          </a:prstGeom>
          <a:noFill/>
        </p:spPr>
        <p:txBody>
          <a:bodyPr wrap="square" lIns="0" rtlCol="0" anchor="ctr">
            <a:spAutoFit/>
          </a:bodyPr>
          <a:lstStyle/>
          <a:p>
            <a:r>
              <a:rPr lang="en-US" altLang="ja-JP"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原則２本文</a:t>
            </a:r>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および（注）</a:t>
            </a:r>
            <a:r>
              <a:rPr lang="zh-TW"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、原則</a:t>
            </a:r>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５本文および</a:t>
            </a:r>
            <a:r>
              <a:rPr lang="en-US" altLang="zh-TW"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注</a:t>
            </a:r>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１～</a:t>
            </a:r>
            <a:r>
              <a:rPr lang="zh-TW"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５）、原則６本文</a:t>
            </a:r>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および（</a:t>
            </a:r>
            <a:r>
              <a:rPr lang="zh-TW"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注</a:t>
            </a:r>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１、２、</a:t>
            </a:r>
            <a:r>
              <a:rPr lang="en-US" altLang="ja-JP"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５）</a:t>
            </a:r>
            <a:r>
              <a:rPr lang="en-US" altLang="ja-JP"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solidFill>
                <a:srgbClr val="002060"/>
              </a:solidFill>
              <a:latin typeface="Meiryo UI" panose="020B0604030504040204" pitchFamily="50" charset="-128"/>
              <a:ea typeface="Meiryo UI" panose="020B0604030504040204" pitchFamily="50" charset="-128"/>
            </a:endParaRPr>
          </a:p>
        </p:txBody>
      </p:sp>
      <p:sp>
        <p:nvSpPr>
          <p:cNvPr id="1110" name="タイトル 1"/>
          <p:cNvSpPr>
            <a:spLocks noGrp="1"/>
          </p:cNvSpPr>
          <p:nvPr>
            <p:ph type="title"/>
          </p:nvPr>
        </p:nvSpPr>
        <p:spPr>
          <a:xfrm>
            <a:off x="35496" y="53877"/>
            <a:ext cx="6210691" cy="360040"/>
          </a:xfrm>
        </p:spPr>
        <p:txBody>
          <a:bodyPr/>
          <a:lstStyle/>
          <a:p>
            <a:r>
              <a:rPr lang="ja-JP" altLang="ja-JP" dirty="0">
                <a:latin typeface="Meiryo UI" panose="020B0604030504040204" pitchFamily="50" charset="-128"/>
                <a:ea typeface="Meiryo UI" panose="020B0604030504040204" pitchFamily="50" charset="-128"/>
                <a:cs typeface="Meiryo UI" panose="020B0604030504040204" pitchFamily="50" charset="-128"/>
              </a:rPr>
              <a:t>Ⅰ</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ja-JP" dirty="0">
                <a:latin typeface="Meiryo UI" panose="020B0604030504040204" pitchFamily="50" charset="-128"/>
                <a:ea typeface="Meiryo UI" panose="020B0604030504040204" pitchFamily="50" charset="-128"/>
                <a:cs typeface="Meiryo UI" panose="020B0604030504040204" pitchFamily="50" charset="-128"/>
              </a:rPr>
              <a:t>取組状況</a:t>
            </a:r>
          </a:p>
        </p:txBody>
      </p:sp>
      <p:pic>
        <p:nvPicPr>
          <p:cNvPr id="1111" name="図 6"/>
          <p:cNvPicPr>
            <a:picLocks noChangeAspect="1"/>
          </p:cNvPicPr>
          <p:nvPr/>
        </p:nvPicPr>
        <p:blipFill>
          <a:blip r:embed="rId1"/>
          <a:stretch>
            <a:fillRect/>
          </a:stretch>
        </p:blipFill>
        <p:spPr>
          <a:xfrm>
            <a:off x="539552" y="2942565"/>
            <a:ext cx="3622833" cy="3064833"/>
          </a:xfrm>
          <a:prstGeom prst="rect">
            <a:avLst/>
          </a:prstGeom>
        </p:spPr>
      </p:pic>
      <p:pic>
        <p:nvPicPr>
          <p:cNvPr id="1112" name="図 7"/>
          <p:cNvPicPr>
            <a:picLocks noChangeAspect="1"/>
          </p:cNvPicPr>
          <p:nvPr/>
        </p:nvPicPr>
        <p:blipFill>
          <a:blip r:embed="rId2"/>
          <a:stretch>
            <a:fillRect/>
          </a:stretch>
        </p:blipFill>
        <p:spPr>
          <a:xfrm>
            <a:off x="4671915" y="2719589"/>
            <a:ext cx="3994964" cy="3287809"/>
          </a:xfrm>
          <a:prstGeom prst="rect">
            <a:avLst/>
          </a:prstGeom>
        </p:spPr>
      </p:pic>
    </p:spTree>
    <p:extLst>
      <p:ext uri="{BB962C8B-B14F-4D97-AF65-F5344CB8AC3E}">
        <p14:creationId xmlns:p14="http://schemas.microsoft.com/office/powerpoint/2010/main" val="1649031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18" name="タイトル 1"/>
          <p:cNvSpPr txBox="1"/>
          <p:nvPr/>
        </p:nvSpPr>
        <p:spPr>
          <a:xfrm>
            <a:off x="179512" y="548680"/>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lvl="0"/>
            <a:r>
              <a:rPr lang="ja-JP" altLang="en-US" sz="1600" dirty="0">
                <a:latin typeface="Meiryo UI" panose="020B0604030504040204" pitchFamily="50" charset="-128"/>
                <a:ea typeface="Meiryo UI" panose="020B0604030504040204" pitchFamily="50" charset="-128"/>
                <a:cs typeface="Meiryo UI" panose="020B0604030504040204" pitchFamily="50" charset="-128"/>
              </a:rPr>
              <a:t>２　お客さま本位のご提案と情報提供②</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19" name="正方形/長方形 11"/>
          <p:cNvSpPr/>
          <p:nvPr/>
        </p:nvSpPr>
        <p:spPr>
          <a:xfrm>
            <a:off x="541709" y="985642"/>
            <a:ext cx="8136000" cy="1077218"/>
          </a:xfrm>
          <a:prstGeom prst="rect">
            <a:avLst/>
          </a:prstGeom>
          <a:ln>
            <a:solidFill>
              <a:schemeClr val="tx1"/>
            </a:solidFill>
          </a:ln>
        </p:spPr>
        <p:txBody>
          <a:bodyPr wrap="square">
            <a:spAutoFit/>
          </a:bodyPr>
          <a:lstStyle/>
          <a:p>
            <a:pPr marL="285750" lvl="0" indent="-285750">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rPr>
              <a:t>お客さまの投資判断に資するよう、商品のリスク特性・手数料等の重要な事項について分かりやすくご説明し、必要な情報を十分にご提供するために、ＪＡバンクセレクトファンドマップ、ＪＡバンクファンドマップ等を活用のうえ簡潔かつ分かりやすい情報提供を実施しました。</a:t>
            </a:r>
            <a:endParaRPr lang="en-US" altLang="ja-JP" sz="1600" dirty="0">
              <a:latin typeface="Meiryo UI" panose="020B0604030504040204" pitchFamily="50" charset="-128"/>
              <a:ea typeface="Meiryo UI" panose="020B0604030504040204" pitchFamily="50" charset="-128"/>
            </a:endParaRPr>
          </a:p>
          <a:p>
            <a:pPr marL="285750" lvl="0" indent="-285750">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rPr>
              <a:t>なお、</a:t>
            </a:r>
            <a:r>
              <a:rPr lang="en-US" altLang="ja-JP" sz="1600" dirty="0">
                <a:latin typeface="Meiryo UI" panose="020B0604030504040204" pitchFamily="50" charset="-128"/>
                <a:ea typeface="Meiryo UI" panose="020B0604030504040204" pitchFamily="50" charset="-128"/>
              </a:rPr>
              <a:t>2022</a:t>
            </a:r>
            <a:r>
              <a:rPr lang="ja-JP" altLang="en-US" sz="1600" dirty="0">
                <a:latin typeface="Meiryo UI" panose="020B0604030504040204" pitchFamily="50" charset="-128"/>
                <a:ea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rPr>
              <a:t>4</a:t>
            </a:r>
            <a:r>
              <a:rPr lang="ja-JP" altLang="en-US" sz="1600" dirty="0">
                <a:latin typeface="Meiryo UI" panose="020B0604030504040204" pitchFamily="50" charset="-128"/>
                <a:ea typeface="Meiryo UI" panose="020B0604030504040204" pitchFamily="50" charset="-128"/>
              </a:rPr>
              <a:t>月から重要情報シートを導入しております。</a:t>
            </a:r>
            <a:endParaRPr lang="en-US" altLang="ja-JP" sz="1600" dirty="0">
              <a:solidFill>
                <a:schemeClr val="accent1"/>
              </a:solidFill>
              <a:latin typeface="Meiryo UI" panose="020B0604030504040204" pitchFamily="50" charset="-128"/>
              <a:ea typeface="Meiryo UI" panose="020B0604030504040204" pitchFamily="50" charset="-128"/>
            </a:endParaRPr>
          </a:p>
        </p:txBody>
      </p:sp>
      <p:sp>
        <p:nvSpPr>
          <p:cNvPr id="1120" name="テキスト ボックス 13"/>
          <p:cNvSpPr txBox="1"/>
          <p:nvPr/>
        </p:nvSpPr>
        <p:spPr>
          <a:xfrm>
            <a:off x="3635896" y="597875"/>
            <a:ext cx="5184000" cy="261610"/>
          </a:xfrm>
          <a:prstGeom prst="rect">
            <a:avLst/>
          </a:prstGeom>
          <a:noFill/>
        </p:spPr>
        <p:txBody>
          <a:bodyPr wrap="square" lIns="0" rtlCol="0" anchor="ctr">
            <a:spAutoFit/>
          </a:bodyPr>
          <a:lstStyle/>
          <a:p>
            <a:r>
              <a:rPr kumimoji="1" lang="en-US" altLang="ja-JP" sz="1050" u="none" dirty="0">
                <a:solidFill>
                  <a:srgbClr val="002060"/>
                </a:solidFill>
                <a:latin typeface="Meiryo UI" panose="020B0604030504040204" pitchFamily="50" charset="-128"/>
                <a:ea typeface="Meiryo UI" panose="020B0604030504040204" pitchFamily="50" charset="-128"/>
              </a:rPr>
              <a:t>【</a:t>
            </a:r>
            <a:r>
              <a:rPr kumimoji="1" lang="ja-JP" altLang="en-US" sz="1050" dirty="0">
                <a:solidFill>
                  <a:srgbClr val="002060"/>
                </a:solidFill>
                <a:latin typeface="Meiryo UI" panose="020B0604030504040204" pitchFamily="50" charset="-128"/>
                <a:ea typeface="Meiryo UI" panose="020B0604030504040204" pitchFamily="50" charset="-128"/>
              </a:rPr>
              <a:t>原則</a:t>
            </a:r>
            <a:r>
              <a:rPr kumimoji="1" lang="en-US" altLang="ja-JP" sz="1050" dirty="0">
                <a:solidFill>
                  <a:srgbClr val="002060"/>
                </a:solidFill>
                <a:latin typeface="Meiryo UI" panose="020B0604030504040204" pitchFamily="50" charset="-128"/>
                <a:ea typeface="Meiryo UI" panose="020B0604030504040204" pitchFamily="50" charset="-128"/>
              </a:rPr>
              <a:t>4</a:t>
            </a:r>
            <a:r>
              <a:rPr kumimoji="1" lang="ja-JP" altLang="en-US" sz="1050" dirty="0">
                <a:solidFill>
                  <a:srgbClr val="002060"/>
                </a:solidFill>
                <a:latin typeface="Meiryo UI" panose="020B0604030504040204" pitchFamily="50" charset="-128"/>
                <a:ea typeface="Meiryo UI" panose="020B0604030504040204" pitchFamily="50" charset="-128"/>
              </a:rPr>
              <a:t>、原則</a:t>
            </a:r>
            <a:r>
              <a:rPr kumimoji="1" lang="en-US" altLang="ja-JP" sz="1050" dirty="0">
                <a:solidFill>
                  <a:srgbClr val="002060"/>
                </a:solidFill>
                <a:latin typeface="Meiryo UI" panose="020B0604030504040204" pitchFamily="50" charset="-128"/>
                <a:ea typeface="Meiryo UI" panose="020B0604030504040204" pitchFamily="50" charset="-128"/>
              </a:rPr>
              <a:t>5</a:t>
            </a:r>
            <a:r>
              <a:rPr kumimoji="1" lang="ja-JP" altLang="en-US" sz="1050" dirty="0">
                <a:solidFill>
                  <a:srgbClr val="002060"/>
                </a:solidFill>
                <a:latin typeface="Meiryo UI" panose="020B0604030504040204" pitchFamily="50" charset="-128"/>
                <a:ea typeface="Meiryo UI" panose="020B0604030504040204" pitchFamily="50" charset="-128"/>
              </a:rPr>
              <a:t>本文および（注</a:t>
            </a:r>
            <a:r>
              <a:rPr kumimoji="1" lang="en-US" altLang="ja-JP" sz="1050" dirty="0">
                <a:solidFill>
                  <a:srgbClr val="002060"/>
                </a:solidFill>
                <a:latin typeface="Meiryo UI" panose="020B0604030504040204" pitchFamily="50" charset="-128"/>
                <a:ea typeface="Meiryo UI" panose="020B0604030504040204" pitchFamily="50" charset="-128"/>
              </a:rPr>
              <a:t>1</a:t>
            </a:r>
            <a:r>
              <a:rPr kumimoji="1" lang="ja-JP" altLang="en-US" sz="1050" dirty="0">
                <a:solidFill>
                  <a:srgbClr val="002060"/>
                </a:solidFill>
                <a:latin typeface="Meiryo UI" panose="020B0604030504040204" pitchFamily="50" charset="-128"/>
                <a:ea typeface="Meiryo UI" panose="020B0604030504040204" pitchFamily="50" charset="-128"/>
              </a:rPr>
              <a:t>～</a:t>
            </a:r>
            <a:r>
              <a:rPr kumimoji="1" lang="en-US" altLang="ja-JP" sz="1050" dirty="0">
                <a:solidFill>
                  <a:srgbClr val="002060"/>
                </a:solidFill>
                <a:latin typeface="Meiryo UI" panose="020B0604030504040204" pitchFamily="50" charset="-128"/>
                <a:ea typeface="Meiryo UI" panose="020B0604030504040204" pitchFamily="50" charset="-128"/>
              </a:rPr>
              <a:t>5</a:t>
            </a:r>
            <a:r>
              <a:rPr kumimoji="1" lang="ja-JP" altLang="en-US" sz="1050" dirty="0">
                <a:solidFill>
                  <a:srgbClr val="002060"/>
                </a:solidFill>
                <a:latin typeface="Meiryo UI" panose="020B0604030504040204" pitchFamily="50" charset="-128"/>
                <a:ea typeface="Meiryo UI" panose="020B0604030504040204" pitchFamily="50" charset="-128"/>
              </a:rPr>
              <a:t>）、原則</a:t>
            </a:r>
            <a:r>
              <a:rPr kumimoji="1" lang="en-US" altLang="ja-JP" sz="1050" dirty="0">
                <a:solidFill>
                  <a:srgbClr val="002060"/>
                </a:solidFill>
                <a:latin typeface="Meiryo UI" panose="020B0604030504040204" pitchFamily="50" charset="-128"/>
                <a:ea typeface="Meiryo UI" panose="020B0604030504040204" pitchFamily="50" charset="-128"/>
              </a:rPr>
              <a:t>6</a:t>
            </a:r>
            <a:r>
              <a:rPr kumimoji="1" lang="ja-JP" altLang="en-US" sz="1050" dirty="0">
                <a:solidFill>
                  <a:srgbClr val="002060"/>
                </a:solidFill>
                <a:latin typeface="Meiryo UI" panose="020B0604030504040204" pitchFamily="50" charset="-128"/>
                <a:ea typeface="Meiryo UI" panose="020B0604030504040204" pitchFamily="50" charset="-128"/>
              </a:rPr>
              <a:t>本文および（注</a:t>
            </a:r>
            <a:r>
              <a:rPr kumimoji="1" lang="en-US" altLang="ja-JP" sz="1050" dirty="0">
                <a:solidFill>
                  <a:srgbClr val="002060"/>
                </a:solidFill>
                <a:latin typeface="Meiryo UI" panose="020B0604030504040204" pitchFamily="50" charset="-128"/>
                <a:ea typeface="Meiryo UI" panose="020B0604030504040204" pitchFamily="50" charset="-128"/>
              </a:rPr>
              <a:t>1</a:t>
            </a:r>
            <a:r>
              <a:rPr kumimoji="1" lang="ja-JP" altLang="en-US" sz="1050" dirty="0">
                <a:solidFill>
                  <a:srgbClr val="002060"/>
                </a:solidFill>
                <a:latin typeface="Meiryo UI" panose="020B0604030504040204" pitchFamily="50" charset="-128"/>
                <a:ea typeface="Meiryo UI" panose="020B0604030504040204" pitchFamily="50" charset="-128"/>
              </a:rPr>
              <a:t>、</a:t>
            </a:r>
            <a:r>
              <a:rPr kumimoji="1" lang="en-US" altLang="ja-JP" sz="1050" dirty="0">
                <a:solidFill>
                  <a:srgbClr val="002060"/>
                </a:solidFill>
                <a:latin typeface="Meiryo UI" panose="020B0604030504040204" pitchFamily="50" charset="-128"/>
                <a:ea typeface="Meiryo UI" panose="020B0604030504040204" pitchFamily="50" charset="-128"/>
              </a:rPr>
              <a:t>2</a:t>
            </a:r>
            <a:r>
              <a:rPr kumimoji="1" lang="ja-JP" altLang="en-US" sz="1050" dirty="0">
                <a:solidFill>
                  <a:srgbClr val="002060"/>
                </a:solidFill>
                <a:latin typeface="Meiryo UI" panose="020B0604030504040204" pitchFamily="50" charset="-128"/>
                <a:ea typeface="Meiryo UI" panose="020B0604030504040204" pitchFamily="50" charset="-128"/>
              </a:rPr>
              <a:t>、</a:t>
            </a:r>
            <a:r>
              <a:rPr kumimoji="1" lang="en-US" altLang="ja-JP" sz="1050" dirty="0">
                <a:solidFill>
                  <a:srgbClr val="002060"/>
                </a:solidFill>
                <a:latin typeface="Meiryo UI" panose="020B0604030504040204" pitchFamily="50" charset="-128"/>
                <a:ea typeface="Meiryo UI" panose="020B0604030504040204" pitchFamily="50" charset="-128"/>
              </a:rPr>
              <a:t>4</a:t>
            </a:r>
            <a:r>
              <a:rPr kumimoji="1" lang="ja-JP" altLang="en-US" sz="1050" dirty="0">
                <a:solidFill>
                  <a:srgbClr val="002060"/>
                </a:solidFill>
                <a:latin typeface="Meiryo UI" panose="020B0604030504040204" pitchFamily="50" charset="-128"/>
                <a:ea typeface="Meiryo UI" panose="020B0604030504040204" pitchFamily="50" charset="-128"/>
              </a:rPr>
              <a:t>、</a:t>
            </a:r>
            <a:r>
              <a:rPr kumimoji="1" lang="en-US" altLang="ja-JP" sz="1050" dirty="0">
                <a:solidFill>
                  <a:srgbClr val="002060"/>
                </a:solidFill>
                <a:latin typeface="Meiryo UI" panose="020B0604030504040204" pitchFamily="50" charset="-128"/>
                <a:ea typeface="Meiryo UI" panose="020B0604030504040204" pitchFamily="50" charset="-128"/>
              </a:rPr>
              <a:t>5</a:t>
            </a:r>
            <a:r>
              <a:rPr kumimoji="1" lang="ja-JP" altLang="en-US" sz="1050" dirty="0">
                <a:solidFill>
                  <a:srgbClr val="002060"/>
                </a:solidFill>
                <a:latin typeface="Meiryo UI" panose="020B0604030504040204" pitchFamily="50" charset="-128"/>
                <a:ea typeface="Meiryo UI" panose="020B0604030504040204" pitchFamily="50" charset="-128"/>
              </a:rPr>
              <a:t>）</a:t>
            </a:r>
            <a:r>
              <a:rPr kumimoji="1" lang="en-US" altLang="ja-JP" sz="1050" dirty="0">
                <a:solidFill>
                  <a:srgbClr val="002060"/>
                </a:solidFill>
                <a:latin typeface="Meiryo UI" panose="020B0604030504040204" pitchFamily="50" charset="-128"/>
                <a:ea typeface="Meiryo UI" panose="020B0604030504040204" pitchFamily="50" charset="-128"/>
              </a:rPr>
              <a:t>】</a:t>
            </a:r>
            <a:endParaRPr lang="ja-JP" altLang="en-US" sz="1050" dirty="0">
              <a:solidFill>
                <a:srgbClr val="002060"/>
              </a:solidFill>
              <a:latin typeface="Meiryo UI" panose="020B0604030504040204" pitchFamily="50" charset="-128"/>
              <a:ea typeface="Meiryo UI" panose="020B0604030504040204" pitchFamily="50" charset="-128"/>
            </a:endParaRPr>
          </a:p>
        </p:txBody>
      </p:sp>
      <p:sp>
        <p:nvSpPr>
          <p:cNvPr id="1121" name="タイトル 1"/>
          <p:cNvSpPr>
            <a:spLocks noGrp="1"/>
          </p:cNvSpPr>
          <p:nvPr>
            <p:ph type="title"/>
          </p:nvPr>
        </p:nvSpPr>
        <p:spPr>
          <a:xfrm>
            <a:off x="35496" y="53877"/>
            <a:ext cx="6210691" cy="360040"/>
          </a:xfrm>
        </p:spPr>
        <p:txBody>
          <a:bodyPr/>
          <a:lstStyle/>
          <a:p>
            <a:r>
              <a:rPr lang="ja-JP" altLang="ja-JP" dirty="0">
                <a:latin typeface="Meiryo UI" panose="020B0604030504040204" pitchFamily="50" charset="-128"/>
                <a:ea typeface="Meiryo UI" panose="020B0604030504040204" pitchFamily="50" charset="-128"/>
                <a:cs typeface="Meiryo UI" panose="020B0604030504040204" pitchFamily="50" charset="-128"/>
              </a:rPr>
              <a:t>Ⅰ</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ja-JP" dirty="0">
                <a:latin typeface="Meiryo UI" panose="020B0604030504040204" pitchFamily="50" charset="-128"/>
                <a:ea typeface="Meiryo UI" panose="020B0604030504040204" pitchFamily="50" charset="-128"/>
                <a:cs typeface="Meiryo UI" panose="020B0604030504040204" pitchFamily="50" charset="-128"/>
              </a:rPr>
              <a:t>取組状況</a:t>
            </a:r>
          </a:p>
        </p:txBody>
      </p:sp>
    </p:spTree>
    <p:extLst>
      <p:ext uri="{BB962C8B-B14F-4D97-AF65-F5344CB8AC3E}">
        <p14:creationId xmlns:p14="http://schemas.microsoft.com/office/powerpoint/2010/main" val="185763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23" name="タイトル 1"/>
          <p:cNvSpPr txBox="1"/>
          <p:nvPr/>
        </p:nvSpPr>
        <p:spPr>
          <a:xfrm>
            <a:off x="539552" y="980728"/>
            <a:ext cx="8136904" cy="1008114"/>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171450" indent="-171450">
              <a:spcBef>
                <a:spcPts val="400"/>
              </a:spcBef>
              <a:buFont typeface="Arial" panose="020B0604020202020204" pitchFamily="34" charset="0"/>
              <a:buChar cha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ＪＡバンクでは、お客さまへの商品選定や情報提供にあたり、お客さまの利益を不当に害することがないように、「利益相反管理方針」に基づき、適切に管理しております。</a:t>
            </a:r>
            <a:r>
              <a:rPr lang="en-US" altLang="ja-JP" sz="1600" dirty="0">
                <a:solidFill>
                  <a:schemeClr val="accent1"/>
                </a:solidFill>
                <a:latin typeface="Meiryo UI" panose="020B0604030504040204" pitchFamily="50" charset="-128"/>
                <a:ea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400"/>
              </a:spcBef>
            </a:pP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4" name="タイトル 1"/>
          <p:cNvSpPr txBox="1"/>
          <p:nvPr/>
        </p:nvSpPr>
        <p:spPr>
          <a:xfrm>
            <a:off x="179512" y="548680"/>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lvl="0"/>
            <a:r>
              <a:rPr lang="ja-JP" altLang="en-US" sz="1600" dirty="0">
                <a:latin typeface="Meiryo UI" panose="020B0604030504040204" pitchFamily="50" charset="-128"/>
                <a:ea typeface="Meiryo UI" panose="020B0604030504040204" pitchFamily="50" charset="-128"/>
                <a:cs typeface="Meiryo UI" panose="020B0604030504040204" pitchFamily="50" charset="-128"/>
              </a:rPr>
              <a:t>３　利益相反の適切な管理</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25" name="タイトル 1"/>
          <p:cNvSpPr txBox="1"/>
          <p:nvPr/>
        </p:nvSpPr>
        <p:spPr>
          <a:xfrm>
            <a:off x="539552" y="3861048"/>
            <a:ext cx="8136904" cy="1008114"/>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171450" indent="-171450">
              <a:spcBef>
                <a:spcPts val="400"/>
              </a:spcBef>
              <a:buFont typeface="Arial" panose="020B0604020202020204" pitchFamily="34" charset="0"/>
              <a:buChar cha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ＪＡバンクでは、高度な専門性を有し誠実・公正な業務を行うことができる人材を育成し、お客さま本位の業務運営を実現するための態勢を構築するため、各種研修や勉強会の実施、資格の取得を推進しております。</a:t>
            </a:r>
            <a:r>
              <a:rPr lang="en-US" altLang="ja-JP" sz="1600" dirty="0">
                <a:solidFill>
                  <a:schemeClr val="accent1"/>
                </a:solidFill>
                <a:latin typeface="Meiryo UI" panose="020B0604030504040204" pitchFamily="50" charset="-128"/>
                <a:ea typeface="Meiryo UI" panose="020B0604030504040204" pitchFamily="50" charset="-128"/>
              </a:rPr>
              <a:t> </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6" name="タイトル 1"/>
          <p:cNvSpPr txBox="1"/>
          <p:nvPr/>
        </p:nvSpPr>
        <p:spPr>
          <a:xfrm>
            <a:off x="179512" y="3429000"/>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lvl="0"/>
            <a:r>
              <a:rPr lang="ja-JP" altLang="en-US" sz="1600" dirty="0">
                <a:latin typeface="Meiryo UI" panose="020B0604030504040204" pitchFamily="50" charset="-128"/>
                <a:ea typeface="Meiryo UI" panose="020B0604030504040204" pitchFamily="50" charset="-128"/>
                <a:cs typeface="Meiryo UI" panose="020B0604030504040204" pitchFamily="50" charset="-128"/>
              </a:rPr>
              <a:t>４　お客さま本位の業務運営を実現するための人材の育成と態勢の構築</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27" name="テキスト ボックス 17"/>
          <p:cNvSpPr txBox="1"/>
          <p:nvPr/>
        </p:nvSpPr>
        <p:spPr>
          <a:xfrm>
            <a:off x="2699792" y="597875"/>
            <a:ext cx="2388544" cy="261610"/>
          </a:xfrm>
          <a:prstGeom prst="rect">
            <a:avLst/>
          </a:prstGeom>
          <a:noFill/>
        </p:spPr>
        <p:txBody>
          <a:bodyPr wrap="square" lIns="0" rtlCol="0" anchor="ctr">
            <a:spAutoFit/>
          </a:bodyPr>
          <a:lstStyle/>
          <a:p>
            <a:r>
              <a:rPr lang="en-US" altLang="ja-JP" sz="1050" dirty="0">
                <a:solidFill>
                  <a:srgbClr val="002060"/>
                </a:solidFill>
                <a:latin typeface="Meiryo UI" panose="020B0604030504040204" pitchFamily="50" charset="-128"/>
                <a:ea typeface="Meiryo UI" panose="020B0604030504040204" pitchFamily="50" charset="-128"/>
              </a:rPr>
              <a:t>【</a:t>
            </a:r>
            <a:r>
              <a:rPr lang="ja-JP" altLang="en-US" sz="1050" dirty="0">
                <a:solidFill>
                  <a:srgbClr val="002060"/>
                </a:solidFill>
                <a:latin typeface="Meiryo UI" panose="020B0604030504040204" pitchFamily="50" charset="-128"/>
                <a:ea typeface="Meiryo UI" panose="020B0604030504040204" pitchFamily="50" charset="-128"/>
              </a:rPr>
              <a:t>原則３本文および（注）</a:t>
            </a:r>
            <a:r>
              <a:rPr lang="en-US" altLang="ja-JP" sz="1050" dirty="0">
                <a:solidFill>
                  <a:srgbClr val="002060"/>
                </a:solidFill>
                <a:latin typeface="Meiryo UI" panose="020B0604030504040204" pitchFamily="50" charset="-128"/>
                <a:ea typeface="Meiryo UI" panose="020B0604030504040204" pitchFamily="50" charset="-128"/>
              </a:rPr>
              <a:t>】</a:t>
            </a:r>
            <a:endParaRPr lang="ja-JP" altLang="en-US" sz="1050" dirty="0">
              <a:solidFill>
                <a:srgbClr val="002060"/>
              </a:solidFill>
              <a:latin typeface="Meiryo UI" panose="020B0604030504040204" pitchFamily="50" charset="-128"/>
              <a:ea typeface="Meiryo UI" panose="020B0604030504040204" pitchFamily="50" charset="-128"/>
            </a:endParaRPr>
          </a:p>
        </p:txBody>
      </p:sp>
      <p:sp>
        <p:nvSpPr>
          <p:cNvPr id="1128" name="テキスト ボックス 19"/>
          <p:cNvSpPr txBox="1"/>
          <p:nvPr/>
        </p:nvSpPr>
        <p:spPr>
          <a:xfrm>
            <a:off x="6228184" y="3401251"/>
            <a:ext cx="2915816" cy="415498"/>
          </a:xfrm>
          <a:prstGeom prst="rect">
            <a:avLst/>
          </a:prstGeom>
          <a:noFill/>
        </p:spPr>
        <p:txBody>
          <a:bodyPr wrap="square" lIns="0" rtlCol="0" anchor="ctr">
            <a:spAutoFit/>
          </a:bodyPr>
          <a:lstStyle/>
          <a:p>
            <a:r>
              <a:rPr lang="en-US" altLang="ja-JP" sz="1050" dirty="0">
                <a:solidFill>
                  <a:srgbClr val="002060"/>
                </a:solidFill>
                <a:latin typeface="Meiryo UI" panose="020B0604030504040204" pitchFamily="50" charset="-128"/>
                <a:ea typeface="Meiryo UI" panose="020B0604030504040204" pitchFamily="50" charset="-128"/>
              </a:rPr>
              <a:t>【</a:t>
            </a:r>
            <a:r>
              <a:rPr lang="ja-JP" altLang="en-US" sz="1050" dirty="0">
                <a:solidFill>
                  <a:srgbClr val="002060"/>
                </a:solidFill>
                <a:latin typeface="Meiryo UI" panose="020B0604030504040204" pitchFamily="50" charset="-128"/>
                <a:ea typeface="Meiryo UI" panose="020B0604030504040204" pitchFamily="50" charset="-128"/>
              </a:rPr>
              <a:t>原則</a:t>
            </a:r>
            <a:r>
              <a:rPr lang="en-US" altLang="ja-JP" sz="1050" dirty="0">
                <a:solidFill>
                  <a:srgbClr val="002060"/>
                </a:solidFill>
                <a:latin typeface="Meiryo UI" panose="020B0604030504040204" pitchFamily="50" charset="-128"/>
                <a:ea typeface="Meiryo UI" panose="020B0604030504040204" pitchFamily="50" charset="-128"/>
              </a:rPr>
              <a:t>2</a:t>
            </a:r>
            <a:r>
              <a:rPr lang="ja-JP" altLang="en-US" sz="1050" dirty="0">
                <a:solidFill>
                  <a:srgbClr val="002060"/>
                </a:solidFill>
                <a:latin typeface="Meiryo UI" panose="020B0604030504040204" pitchFamily="50" charset="-128"/>
                <a:ea typeface="Meiryo UI" panose="020B0604030504040204" pitchFamily="50" charset="-128"/>
              </a:rPr>
              <a:t>本文および（注）、原則</a:t>
            </a:r>
            <a:r>
              <a:rPr lang="en-US" altLang="ja-JP" sz="1050" dirty="0">
                <a:solidFill>
                  <a:srgbClr val="002060"/>
                </a:solidFill>
                <a:latin typeface="Meiryo UI" panose="020B0604030504040204" pitchFamily="50" charset="-128"/>
                <a:ea typeface="Meiryo UI" panose="020B0604030504040204" pitchFamily="50" charset="-128"/>
              </a:rPr>
              <a:t>6</a:t>
            </a:r>
            <a:r>
              <a:rPr lang="ja-JP" altLang="en-US" sz="1050" dirty="0">
                <a:solidFill>
                  <a:srgbClr val="002060"/>
                </a:solidFill>
                <a:latin typeface="Meiryo UI" panose="020B0604030504040204" pitchFamily="50" charset="-128"/>
                <a:ea typeface="Meiryo UI" panose="020B0604030504040204" pitchFamily="50" charset="-128"/>
              </a:rPr>
              <a:t>（注</a:t>
            </a:r>
            <a:r>
              <a:rPr lang="en-US" altLang="ja-JP" sz="1050" dirty="0">
                <a:solidFill>
                  <a:srgbClr val="002060"/>
                </a:solidFill>
                <a:latin typeface="Meiryo UI" panose="020B0604030504040204" pitchFamily="50" charset="-128"/>
                <a:ea typeface="Meiryo UI" panose="020B0604030504040204" pitchFamily="50" charset="-128"/>
              </a:rPr>
              <a:t>5</a:t>
            </a:r>
            <a:r>
              <a:rPr lang="ja-JP" altLang="en-US" sz="1050" dirty="0">
                <a:solidFill>
                  <a:srgbClr val="002060"/>
                </a:solidFill>
                <a:latin typeface="Meiryo UI" panose="020B0604030504040204" pitchFamily="50" charset="-128"/>
                <a:ea typeface="Meiryo UI" panose="020B0604030504040204" pitchFamily="50" charset="-128"/>
              </a:rPr>
              <a:t>）</a:t>
            </a:r>
            <a:r>
              <a:rPr lang="en-US" altLang="ja-JP" sz="1050" dirty="0">
                <a:solidFill>
                  <a:srgbClr val="002060"/>
                </a:solidFill>
                <a:latin typeface="Meiryo UI" panose="020B0604030504040204" pitchFamily="50" charset="-128"/>
                <a:ea typeface="Meiryo UI" panose="020B0604030504040204" pitchFamily="50" charset="-128"/>
              </a:rPr>
              <a:t>】</a:t>
            </a:r>
          </a:p>
          <a:p>
            <a:r>
              <a:rPr lang="en-US" altLang="ja-JP" sz="1050" dirty="0">
                <a:solidFill>
                  <a:srgbClr val="002060"/>
                </a:solidFill>
                <a:latin typeface="Meiryo UI" panose="020B0604030504040204" pitchFamily="50" charset="-128"/>
                <a:ea typeface="Meiryo UI" panose="020B0604030504040204" pitchFamily="50" charset="-128"/>
              </a:rPr>
              <a:t>【</a:t>
            </a:r>
            <a:r>
              <a:rPr lang="ja-JP" altLang="en-US" sz="1050" dirty="0">
                <a:solidFill>
                  <a:srgbClr val="002060"/>
                </a:solidFill>
                <a:latin typeface="Meiryo UI" panose="020B0604030504040204" pitchFamily="50" charset="-128"/>
                <a:ea typeface="Meiryo UI" panose="020B0604030504040204" pitchFamily="50" charset="-128"/>
              </a:rPr>
              <a:t>原則７本文および（注）</a:t>
            </a:r>
            <a:r>
              <a:rPr lang="en-US" altLang="ja-JP" sz="1050" dirty="0">
                <a:solidFill>
                  <a:srgbClr val="002060"/>
                </a:solidFill>
                <a:latin typeface="Meiryo UI" panose="020B0604030504040204" pitchFamily="50" charset="-128"/>
                <a:ea typeface="Meiryo UI" panose="020B0604030504040204" pitchFamily="50" charset="-128"/>
              </a:rPr>
              <a:t>】</a:t>
            </a:r>
            <a:endParaRPr lang="ja-JP" altLang="en-US" sz="1050" dirty="0">
              <a:solidFill>
                <a:srgbClr val="002060"/>
              </a:solidFill>
              <a:latin typeface="Meiryo UI" panose="020B0604030504040204" pitchFamily="50" charset="-128"/>
              <a:ea typeface="Meiryo UI" panose="020B0604030504040204" pitchFamily="50" charset="-128"/>
            </a:endParaRPr>
          </a:p>
        </p:txBody>
      </p:sp>
      <p:sp>
        <p:nvSpPr>
          <p:cNvPr id="1129" name="タイトル 1"/>
          <p:cNvSpPr txBox="1"/>
          <p:nvPr/>
        </p:nvSpPr>
        <p:spPr>
          <a:xfrm>
            <a:off x="35496" y="53877"/>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ja-JP" altLang="ja-JP">
                <a:latin typeface="Meiryo UI" panose="020B0604030504040204" pitchFamily="50" charset="-128"/>
                <a:ea typeface="Meiryo UI" panose="020B0604030504040204" pitchFamily="50" charset="-128"/>
                <a:cs typeface="Meiryo UI" panose="020B0604030504040204" pitchFamily="50" charset="-128"/>
              </a:rPr>
              <a:t>Ⅰ</a:t>
            </a:r>
            <a:r>
              <a:rPr lang="en-US" altLang="ja-JP">
                <a:latin typeface="Meiryo UI" panose="020B0604030504040204" pitchFamily="50" charset="-128"/>
                <a:ea typeface="Meiryo UI" panose="020B0604030504040204" pitchFamily="50" charset="-128"/>
                <a:cs typeface="Meiryo UI" panose="020B0604030504040204" pitchFamily="50" charset="-128"/>
              </a:rPr>
              <a:t>.</a:t>
            </a:r>
            <a:r>
              <a:rPr lang="ja-JP" altLang="ja-JP">
                <a:latin typeface="Meiryo UI" panose="020B0604030504040204" pitchFamily="50" charset="-128"/>
                <a:ea typeface="Meiryo UI" panose="020B0604030504040204" pitchFamily="50" charset="-128"/>
                <a:cs typeface="Meiryo UI" panose="020B0604030504040204" pitchFamily="50" charset="-128"/>
              </a:rPr>
              <a:t>取組状況</a:t>
            </a: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41253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pic>
        <p:nvPicPr>
          <p:cNvPr id="1135" name="図 3"/>
          <p:cNvPicPr>
            <a:picLocks noChangeAspect="1"/>
          </p:cNvPicPr>
          <p:nvPr/>
        </p:nvPicPr>
        <p:blipFill>
          <a:blip r:embed="rId1"/>
          <a:stretch>
            <a:fillRect/>
          </a:stretch>
        </p:blipFill>
        <p:spPr>
          <a:xfrm>
            <a:off x="631631" y="2060850"/>
            <a:ext cx="7815402" cy="4273877"/>
          </a:xfrm>
          <a:prstGeom prst="rect">
            <a:avLst/>
          </a:prstGeom>
        </p:spPr>
      </p:pic>
      <p:sp>
        <p:nvSpPr>
          <p:cNvPr id="1136" name="タイトル 1"/>
          <p:cNvSpPr>
            <a:spLocks noGrp="1"/>
          </p:cNvSpPr>
          <p:nvPr>
            <p:ph type="title"/>
          </p:nvPr>
        </p:nvSpPr>
        <p:spPr>
          <a:xfrm>
            <a:off x="35496" y="53877"/>
            <a:ext cx="6210691" cy="360040"/>
          </a:xfrm>
        </p:spPr>
        <p:txBody>
          <a:bodyPr vert="horz" lIns="91440" tIns="45720" rIns="91440" bIns="45720" rtlCol="0" anchor="ctr">
            <a:noAutofit/>
          </a:bodyPr>
          <a:lstStyle/>
          <a:p>
            <a:r>
              <a:rPr lang="en-US" altLang="ja-JP" dirty="0">
                <a:latin typeface="Meiryo UI" panose="020B0604030504040204" pitchFamily="50" charset="-128"/>
                <a:ea typeface="Meiryo UI" panose="020B0604030504040204" pitchFamily="50" charset="-128"/>
              </a:rPr>
              <a:t>Ⅱ.</a:t>
            </a:r>
            <a:r>
              <a:rPr lang="ja-JP" altLang="en-US" dirty="0">
                <a:latin typeface="Meiryo UI" panose="020B0604030504040204" pitchFamily="50" charset="-128"/>
                <a:ea typeface="Meiryo UI" panose="020B0604030504040204" pitchFamily="50" charset="-128"/>
              </a:rPr>
              <a:t>比較可能な共通ＫＰＩ</a:t>
            </a:r>
            <a:endParaRPr lang="ja-JP" altLang="ja-JP" dirty="0">
              <a:latin typeface="Meiryo UI" panose="020B0604030504040204" pitchFamily="50" charset="-128"/>
              <a:ea typeface="Meiryo UI" panose="020B0604030504040204" pitchFamily="50" charset="-128"/>
            </a:endParaRPr>
          </a:p>
        </p:txBody>
      </p:sp>
      <p:sp>
        <p:nvSpPr>
          <p:cNvPr id="1137" name="タイトル 1"/>
          <p:cNvSpPr txBox="1"/>
          <p:nvPr/>
        </p:nvSpPr>
        <p:spPr>
          <a:xfrm>
            <a:off x="539552" y="980728"/>
            <a:ext cx="8136904" cy="1008114"/>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171450" indent="-171450">
              <a:spcBef>
                <a:spcPts val="400"/>
              </a:spcBef>
              <a:buFont typeface="Arial" panose="020B0604020202020204" pitchFamily="34" charset="0"/>
              <a:buChar cha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「運用損益別顧客比率」は、お客さまへ長期・分散投資やつみたて投資をご提案してきたことにより、</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月末時点では全体</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のお客さまの損益がプラスとなりました。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38" name="タイトル 1"/>
          <p:cNvSpPr txBox="1"/>
          <p:nvPr/>
        </p:nvSpPr>
        <p:spPr>
          <a:xfrm>
            <a:off x="385917" y="548680"/>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lvl="0"/>
            <a:r>
              <a:rPr lang="ja-JP" altLang="en-US" sz="1600" dirty="0">
                <a:latin typeface="Meiryo UI" panose="020B0604030504040204" pitchFamily="50" charset="-128"/>
                <a:ea typeface="Meiryo UI" panose="020B0604030504040204" pitchFamily="50" charset="-128"/>
                <a:cs typeface="Meiryo UI" panose="020B0604030504040204" pitchFamily="50" charset="-128"/>
              </a:rPr>
              <a:t>１　運用損益別顧客比率（投資信託）</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39" name="直線コネクタ 20"/>
          <p:cNvCxnSpPr/>
          <p:nvPr/>
        </p:nvCxnSpPr>
        <p:spPr>
          <a:xfrm>
            <a:off x="4499992" y="2204864"/>
            <a:ext cx="0" cy="3518374"/>
          </a:xfrm>
          <a:prstGeom prst="line">
            <a:avLst/>
          </a:prstGeom>
          <a:ln w="19050">
            <a:solidFill>
              <a:srgbClr val="00863D"/>
            </a:solidFill>
            <a:prstDash val="dash"/>
          </a:ln>
        </p:spPr>
        <p:style>
          <a:lnRef idx="1">
            <a:schemeClr val="accent1"/>
          </a:lnRef>
          <a:fillRef idx="0">
            <a:schemeClr val="accent1"/>
          </a:fillRef>
          <a:effectRef idx="0">
            <a:schemeClr val="accent1"/>
          </a:effectRef>
          <a:fontRef idx="minor">
            <a:schemeClr val="tx1"/>
          </a:fontRef>
        </p:style>
      </p:cxnSp>
      <p:cxnSp>
        <p:nvCxnSpPr>
          <p:cNvPr id="1140" name="直線矢印コネクタ 21"/>
          <p:cNvCxnSpPr/>
          <p:nvPr/>
        </p:nvCxnSpPr>
        <p:spPr>
          <a:xfrm>
            <a:off x="4499992" y="2276872"/>
            <a:ext cx="3672408" cy="0"/>
          </a:xfrm>
          <a:prstGeom prst="straightConnector1">
            <a:avLst/>
          </a:prstGeom>
          <a:ln w="15875">
            <a:solidFill>
              <a:srgbClr val="00863D"/>
            </a:solidFill>
            <a:tailEnd type="triangle" w="lg" len="lg"/>
          </a:ln>
        </p:spPr>
        <p:style>
          <a:lnRef idx="1">
            <a:schemeClr val="accent1"/>
          </a:lnRef>
          <a:fillRef idx="0">
            <a:schemeClr val="accent1"/>
          </a:fillRef>
          <a:effectRef idx="0">
            <a:schemeClr val="accent1"/>
          </a:effectRef>
          <a:fontRef idx="minor">
            <a:schemeClr val="tx1"/>
          </a:fontRef>
        </p:style>
      </p:cxnSp>
      <p:sp>
        <p:nvSpPr>
          <p:cNvPr id="1141" name="テキスト ボックス 22"/>
          <p:cNvSpPr txBox="1"/>
          <p:nvPr/>
        </p:nvSpPr>
        <p:spPr>
          <a:xfrm>
            <a:off x="7092280" y="2407549"/>
            <a:ext cx="1769441" cy="460772"/>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お客さまの</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うち</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の</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損益がプラス</a:t>
            </a:r>
          </a:p>
        </p:txBody>
      </p:sp>
      <p:grpSp>
        <p:nvGrpSpPr>
          <p:cNvPr id="1142" name="グループ化 27"/>
          <p:cNvGrpSpPr/>
          <p:nvPr/>
        </p:nvGrpSpPr>
        <p:grpSpPr>
          <a:xfrm>
            <a:off x="2312443" y="3016247"/>
            <a:ext cx="783086" cy="664034"/>
            <a:chOff x="2555776" y="2066364"/>
            <a:chExt cx="783086" cy="552290"/>
          </a:xfrm>
        </p:grpSpPr>
        <p:sp>
          <p:nvSpPr>
            <p:cNvPr id="1143" name="テキスト ボックス 9"/>
            <p:cNvSpPr txBox="1"/>
            <p:nvPr/>
          </p:nvSpPr>
          <p:spPr>
            <a:xfrm>
              <a:off x="2555776" y="2066364"/>
              <a:ext cx="783086" cy="230386"/>
            </a:xfrm>
            <a:prstGeom prst="rect">
              <a:avLst/>
            </a:prstGeom>
            <a:noFill/>
          </p:spPr>
          <p:txBody>
            <a:bodyPr wrap="square" rtlCol="0">
              <a:spAutoFit/>
            </a:bodyPr>
            <a:lstStyle/>
            <a:p>
              <a:r>
                <a:rPr lang="en-US" altLang="ja-JP" sz="1200" u="sng" dirty="0" smtClean="0">
                  <a:latin typeface="Meiryo UI" panose="020B0604030504040204" pitchFamily="50" charset="-128"/>
                  <a:ea typeface="Meiryo UI" panose="020B0604030504040204" pitchFamily="50" charset="-128"/>
                </a:rPr>
                <a:t>10</a:t>
              </a:r>
              <a:r>
                <a:rPr lang="en-US" altLang="ja-JP" sz="1200" u="sng" dirty="0">
                  <a:latin typeface="Meiryo UI" panose="020B0604030504040204" pitchFamily="50" charset="-128"/>
                  <a:ea typeface="Meiryo UI" panose="020B0604030504040204" pitchFamily="50" charset="-128"/>
                </a:rPr>
                <a:t>0</a:t>
              </a:r>
              <a:r>
                <a:rPr kumimoji="1" lang="ja-JP" altLang="en-US" sz="1200" u="sng" dirty="0" smtClean="0">
                  <a:latin typeface="Meiryo UI" panose="020B0604030504040204" pitchFamily="50" charset="-128"/>
                  <a:ea typeface="Meiryo UI" panose="020B0604030504040204" pitchFamily="50" charset="-128"/>
                </a:rPr>
                <a:t>％</a:t>
              </a:r>
              <a:endParaRPr kumimoji="1" lang="ja-JP" altLang="en-US" sz="1200" u="sng" dirty="0">
                <a:latin typeface="Meiryo UI" panose="020B0604030504040204" pitchFamily="50" charset="-128"/>
                <a:ea typeface="Meiryo UI" panose="020B0604030504040204" pitchFamily="50" charset="-128"/>
              </a:endParaRPr>
            </a:p>
          </p:txBody>
        </p:sp>
        <p:sp>
          <p:nvSpPr>
            <p:cNvPr id="1144" name="テキスト ボックス 26"/>
            <p:cNvSpPr txBox="1"/>
            <p:nvPr/>
          </p:nvSpPr>
          <p:spPr>
            <a:xfrm>
              <a:off x="2555776" y="2388268"/>
              <a:ext cx="783086" cy="229642"/>
            </a:xfrm>
            <a:prstGeom prst="rect">
              <a:avLst/>
            </a:prstGeom>
            <a:noFill/>
          </p:spPr>
          <p:txBody>
            <a:bodyPr wrap="square" rtlCol="0">
              <a:spAutoFit/>
            </a:bodyPr>
            <a:lstStyle/>
            <a:p>
              <a:r>
                <a:rPr lang="en-US" altLang="ja-JP" sz="1200" u="sng" dirty="0" smtClean="0">
                  <a:solidFill>
                    <a:schemeClr val="tx1"/>
                  </a:solidFill>
                  <a:latin typeface="Meiryo UI" panose="020B0604030504040204" pitchFamily="50" charset="-128"/>
                  <a:ea typeface="Meiryo UI" panose="020B0604030504040204" pitchFamily="50" charset="-128"/>
                </a:rPr>
                <a:t>10</a:t>
              </a:r>
              <a:r>
                <a:rPr lang="en-US" altLang="ja-JP" sz="1200" u="sng" dirty="0">
                  <a:solidFill>
                    <a:schemeClr val="tx1"/>
                  </a:solidFill>
                  <a:latin typeface="Meiryo UI" panose="020B0604030504040204" pitchFamily="50" charset="-128"/>
                  <a:ea typeface="Meiryo UI" panose="020B0604030504040204" pitchFamily="50" charset="-128"/>
                </a:rPr>
                <a:t>0</a:t>
              </a:r>
              <a:r>
                <a:rPr kumimoji="1" lang="ja-JP" altLang="en-US" sz="1200" u="sng" dirty="0" smtClean="0">
                  <a:latin typeface="Meiryo UI" panose="020B0604030504040204" pitchFamily="50" charset="-128"/>
                  <a:ea typeface="Meiryo UI" panose="020B0604030504040204" pitchFamily="50" charset="-128"/>
                </a:rPr>
                <a:t>％</a:t>
              </a:r>
              <a:endParaRPr kumimoji="1" lang="ja-JP" altLang="en-US" sz="1200" u="sng" dirty="0">
                <a:latin typeface="Meiryo UI" panose="020B0604030504040204" pitchFamily="50" charset="-128"/>
                <a:ea typeface="Meiryo UI" panose="020B0604030504040204" pitchFamily="50" charset="-128"/>
              </a:endParaRPr>
            </a:p>
          </p:txBody>
        </p:sp>
        <p:sp>
          <p:nvSpPr>
            <p:cNvPr id="1145" name="下矢印 12"/>
            <p:cNvSpPr/>
            <p:nvPr/>
          </p:nvSpPr>
          <p:spPr>
            <a:xfrm>
              <a:off x="2699792" y="2318851"/>
              <a:ext cx="216024" cy="10203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872132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51" name="タイトル 1"/>
          <p:cNvSpPr txBox="1"/>
          <p:nvPr/>
        </p:nvSpPr>
        <p:spPr>
          <a:xfrm>
            <a:off x="539552" y="980728"/>
            <a:ext cx="8136904" cy="1008114"/>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171450" indent="-171450">
              <a:spcBef>
                <a:spcPts val="400"/>
              </a:spcBef>
              <a:buFont typeface="Arial" panose="020B0604020202020204" pitchFamily="34" charset="0"/>
              <a:buChar cha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ＪＡバンクでは、取扱うファンドの運用実績をお客さま本位の業務運営の観点に基づきチェックし、運用実績が優良なファンドを選定しております。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400"/>
              </a:spcBef>
              <a:buFont typeface="Arial" panose="020B0604020202020204" pitchFamily="34" charset="0"/>
              <a:buChar char="•"/>
            </a:pP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月末時点の預り残高上位</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銘柄の平均</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1.44</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、平均</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リスク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10.89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に対して、平均リターン</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5.46</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でした</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2" name="タイトル 1"/>
          <p:cNvSpPr txBox="1"/>
          <p:nvPr/>
        </p:nvSpPr>
        <p:spPr>
          <a:xfrm>
            <a:off x="385917" y="548680"/>
            <a:ext cx="8506563"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２　投資信託預り残高上位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リスク・リターン（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年３月末）</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53" name="テキスト ボックス 12"/>
          <p:cNvSpPr txBox="1"/>
          <p:nvPr/>
        </p:nvSpPr>
        <p:spPr>
          <a:xfrm>
            <a:off x="839312" y="2221741"/>
            <a:ext cx="3804696"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54" name="テキスト ボックス 16"/>
          <p:cNvSpPr txBox="1"/>
          <p:nvPr/>
        </p:nvSpPr>
        <p:spPr>
          <a:xfrm>
            <a:off x="575415" y="5873080"/>
            <a:ext cx="8568585" cy="461665"/>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各ファンドのコスト・リスク・リターンは、次のページに記載しております。</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赤い点は平均値を示しています。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55" name="タイトル 1"/>
          <p:cNvSpPr txBox="1"/>
          <p:nvPr/>
        </p:nvSpPr>
        <p:spPr>
          <a:xfrm>
            <a:off x="35496" y="53877"/>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en-US" altLang="ja-JP" dirty="0">
                <a:latin typeface="Meiryo UI" panose="020B0604030504040204" pitchFamily="50" charset="-128"/>
                <a:ea typeface="Meiryo UI" panose="020B0604030504040204" pitchFamily="50" charset="-128"/>
              </a:rPr>
              <a:t>Ⅱ.</a:t>
            </a:r>
            <a:r>
              <a:rPr lang="ja-JP" altLang="en-US" dirty="0">
                <a:latin typeface="Meiryo UI" panose="020B0604030504040204" pitchFamily="50" charset="-128"/>
                <a:ea typeface="Meiryo UI" panose="020B0604030504040204" pitchFamily="50" charset="-128"/>
              </a:rPr>
              <a:t>比較可能な共通ＫＰＩ</a:t>
            </a:r>
            <a:endParaRPr lang="ja-JP" altLang="ja-JP" dirty="0">
              <a:latin typeface="Meiryo UI" panose="020B0604030504040204" pitchFamily="50" charset="-128"/>
              <a:ea typeface="Meiryo UI" panose="020B0604030504040204" pitchFamily="50" charset="-128"/>
            </a:endParaRPr>
          </a:p>
        </p:txBody>
      </p:sp>
      <p:pic>
        <p:nvPicPr>
          <p:cNvPr id="1156" name="図 1"/>
          <p:cNvPicPr>
            <a:picLocks noChangeAspect="1"/>
          </p:cNvPicPr>
          <p:nvPr/>
        </p:nvPicPr>
        <p:blipFill>
          <a:blip r:embed="rId1"/>
          <a:stretch>
            <a:fillRect/>
          </a:stretch>
        </p:blipFill>
        <p:spPr>
          <a:xfrm>
            <a:off x="839312" y="2477462"/>
            <a:ext cx="3620028" cy="3231210"/>
          </a:xfrm>
          <a:prstGeom prst="rect">
            <a:avLst/>
          </a:prstGeom>
        </p:spPr>
      </p:pic>
      <p:pic>
        <p:nvPicPr>
          <p:cNvPr id="1157" name="図 2"/>
          <p:cNvPicPr>
            <a:picLocks noChangeAspect="1"/>
          </p:cNvPicPr>
          <p:nvPr/>
        </p:nvPicPr>
        <p:blipFill>
          <a:blip r:embed="rId2"/>
          <a:stretch>
            <a:fillRect/>
          </a:stretch>
        </p:blipFill>
        <p:spPr>
          <a:xfrm>
            <a:off x="4914250" y="2477462"/>
            <a:ext cx="3747920" cy="3263887"/>
          </a:xfrm>
          <a:prstGeom prst="rect">
            <a:avLst/>
          </a:prstGeom>
        </p:spPr>
      </p:pic>
      <p:sp>
        <p:nvSpPr>
          <p:cNvPr id="1158" name="テキスト ボックス 14"/>
          <p:cNvSpPr txBox="1"/>
          <p:nvPr/>
        </p:nvSpPr>
        <p:spPr>
          <a:xfrm>
            <a:off x="4943768" y="2204864"/>
            <a:ext cx="3804696"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銘柄のリスク・リターン＞</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69774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pic>
        <p:nvPicPr>
          <p:cNvPr id="1164" name="図 3"/>
          <p:cNvPicPr>
            <a:picLocks noChangeAspect="1"/>
          </p:cNvPicPr>
          <p:nvPr/>
        </p:nvPicPr>
        <p:blipFill>
          <a:blip r:embed="rId1"/>
          <a:stretch>
            <a:fillRect/>
          </a:stretch>
        </p:blipFill>
        <p:spPr>
          <a:xfrm>
            <a:off x="4648657" y="2609073"/>
            <a:ext cx="3796871" cy="3306517"/>
          </a:xfrm>
          <a:prstGeom prst="rect">
            <a:avLst/>
          </a:prstGeom>
        </p:spPr>
      </p:pic>
      <p:sp>
        <p:nvSpPr>
          <p:cNvPr id="1165" name="タイトル 1"/>
          <p:cNvSpPr>
            <a:spLocks noGrp="1"/>
          </p:cNvSpPr>
          <p:nvPr>
            <p:ph type="title"/>
          </p:nvPr>
        </p:nvSpPr>
        <p:spPr>
          <a:xfrm>
            <a:off x="233517" y="53877"/>
            <a:ext cx="6210691" cy="360040"/>
          </a:xfrm>
        </p:spPr>
        <p:txBody>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Ⅱ</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比較可能な共通ＫＰＩ</a:t>
            </a: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66" name="タイトル 1"/>
          <p:cNvSpPr txBox="1"/>
          <p:nvPr/>
        </p:nvSpPr>
        <p:spPr>
          <a:xfrm>
            <a:off x="539552" y="980728"/>
            <a:ext cx="8136904" cy="1008114"/>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171450" indent="-171450">
              <a:spcBef>
                <a:spcPts val="400"/>
              </a:spcBef>
              <a:buFont typeface="Arial" panose="020B0604020202020204" pitchFamily="34" charset="0"/>
              <a:buChar char="•"/>
            </a:pP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月末時点の預り残高上位</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銘柄の平均コスト</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1.55</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％、平均リスク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9.73</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％に対して、平均リターンは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6.01</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％となりました。</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67" name="タイトル 1"/>
          <p:cNvSpPr txBox="1"/>
          <p:nvPr/>
        </p:nvSpPr>
        <p:spPr>
          <a:xfrm>
            <a:off x="385917" y="548680"/>
            <a:ext cx="8506563"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２　投資信託預り残高上位</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銘柄のコスト・リターン</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リスク・リターン（</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2022</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３月末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68" name="テキスト ボックス 12"/>
          <p:cNvSpPr txBox="1"/>
          <p:nvPr/>
        </p:nvSpPr>
        <p:spPr>
          <a:xfrm>
            <a:off x="839312" y="2221741"/>
            <a:ext cx="3804696"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69" name="テキスト ボックス 14"/>
          <p:cNvSpPr txBox="1"/>
          <p:nvPr/>
        </p:nvSpPr>
        <p:spPr>
          <a:xfrm>
            <a:off x="4943768" y="2204864"/>
            <a:ext cx="3804696"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のリスク・</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リターン</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70" name="テキスト ボックス 16"/>
          <p:cNvSpPr txBox="1"/>
          <p:nvPr/>
        </p:nvSpPr>
        <p:spPr>
          <a:xfrm>
            <a:off x="575415" y="5873080"/>
            <a:ext cx="8568585" cy="461665"/>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各ファンドのコスト・リスク・リターンは、次のページに記載しております。</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赤い点は平均値を示しています。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171" name="図 2"/>
          <p:cNvPicPr>
            <a:picLocks noChangeAspect="1"/>
          </p:cNvPicPr>
          <p:nvPr/>
        </p:nvPicPr>
        <p:blipFill>
          <a:blip r:embed="rId2"/>
          <a:stretch>
            <a:fillRect/>
          </a:stretch>
        </p:blipFill>
        <p:spPr>
          <a:xfrm>
            <a:off x="731327" y="2515861"/>
            <a:ext cx="3603895" cy="3216810"/>
          </a:xfrm>
          <a:prstGeom prst="rect">
            <a:avLst/>
          </a:prstGeom>
        </p:spPr>
      </p:pic>
    </p:spTree>
    <p:extLst>
      <p:ext uri="{BB962C8B-B14F-4D97-AF65-F5344CB8AC3E}">
        <p14:creationId xmlns:p14="http://schemas.microsoft.com/office/powerpoint/2010/main" val="9342145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77" name="タイトル 1"/>
          <p:cNvSpPr>
            <a:spLocks noGrp="1"/>
          </p:cNvSpPr>
          <p:nvPr>
            <p:ph type="title"/>
          </p:nvPr>
        </p:nvSpPr>
        <p:spPr>
          <a:xfrm>
            <a:off x="233517" y="53877"/>
            <a:ext cx="6210691" cy="360040"/>
          </a:xfrm>
        </p:spPr>
        <p:txBody>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Ⅱ</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比較可能な共通ＫＰＩ</a:t>
            </a: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78" name="タイトル 1"/>
          <p:cNvSpPr txBox="1"/>
          <p:nvPr/>
        </p:nvSpPr>
        <p:spPr>
          <a:xfrm>
            <a:off x="539552" y="980728"/>
            <a:ext cx="8136904" cy="1008114"/>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171450" indent="-171450">
              <a:spcBef>
                <a:spcPts val="400"/>
              </a:spcBef>
              <a:buFont typeface="Arial" panose="020B0604020202020204" pitchFamily="34" charset="0"/>
              <a:buChar char="•"/>
            </a:pP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月末時点の預り残高上位</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銘柄の平均コスト</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1.66</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％、平均リスク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9.69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％に対して、平均リターンは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5.11</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％となりました。</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9" name="タイトル 1"/>
          <p:cNvSpPr txBox="1"/>
          <p:nvPr/>
        </p:nvSpPr>
        <p:spPr>
          <a:xfrm>
            <a:off x="385917" y="548680"/>
            <a:ext cx="8506563"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２　投資信託預り残高上位</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銘柄のコスト・リターン</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リスク・リターン（</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2021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３月末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80" name="テキスト ボックス 12"/>
          <p:cNvSpPr txBox="1"/>
          <p:nvPr/>
        </p:nvSpPr>
        <p:spPr>
          <a:xfrm>
            <a:off x="839312" y="2221741"/>
            <a:ext cx="3804696"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81" name="テキスト ボックス 14"/>
          <p:cNvSpPr txBox="1"/>
          <p:nvPr/>
        </p:nvSpPr>
        <p:spPr>
          <a:xfrm>
            <a:off x="4943768" y="2204864"/>
            <a:ext cx="3804696"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のリスク・</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リターン</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82" name="テキスト ボックス 16"/>
          <p:cNvSpPr txBox="1"/>
          <p:nvPr/>
        </p:nvSpPr>
        <p:spPr>
          <a:xfrm>
            <a:off x="575415" y="5873080"/>
            <a:ext cx="8568585" cy="461665"/>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各ファンドのコスト・リスク・リターンは、次のページに記載しております。</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赤い点は平均値を示しています。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183" name="図 4"/>
          <p:cNvPicPr>
            <a:picLocks noChangeAspect="1"/>
          </p:cNvPicPr>
          <p:nvPr/>
        </p:nvPicPr>
        <p:blipFill>
          <a:blip r:embed="rId1"/>
          <a:stretch>
            <a:fillRect/>
          </a:stretch>
        </p:blipFill>
        <p:spPr>
          <a:xfrm>
            <a:off x="839312" y="2637658"/>
            <a:ext cx="3290606" cy="3137555"/>
          </a:xfrm>
          <a:prstGeom prst="rect">
            <a:avLst/>
          </a:prstGeom>
        </p:spPr>
      </p:pic>
      <p:pic>
        <p:nvPicPr>
          <p:cNvPr id="1184" name="図 5"/>
          <p:cNvPicPr>
            <a:picLocks noChangeAspect="1"/>
          </p:cNvPicPr>
          <p:nvPr/>
        </p:nvPicPr>
        <p:blipFill>
          <a:blip r:embed="rId2"/>
          <a:stretch>
            <a:fillRect/>
          </a:stretch>
        </p:blipFill>
        <p:spPr>
          <a:xfrm>
            <a:off x="4909163" y="2620781"/>
            <a:ext cx="3466881" cy="3252299"/>
          </a:xfrm>
          <a:prstGeom prst="rect">
            <a:avLst/>
          </a:prstGeom>
        </p:spPr>
      </p:pic>
    </p:spTree>
    <p:extLst>
      <p:ext uri="{BB962C8B-B14F-4D97-AF65-F5344CB8AC3E}">
        <p14:creationId xmlns:p14="http://schemas.microsoft.com/office/powerpoint/2010/main" val="4053586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15061</TotalTime>
  <Words>2636</Words>
  <Application>JUST Focus</Application>
  <Paragraphs>428</Paragraph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13</vt:i4>
      </vt:variant>
    </vt:vector>
  </HeadingPairs>
  <TitlesOfParts>
    <vt:vector size="22" baseType="lpstr">
      <vt:lpstr>Meiryo UI</vt:lpstr>
      <vt:lpstr>ＭＳ Ｐゴシック</vt:lpstr>
      <vt:lpstr>メイリオ</vt:lpstr>
      <vt:lpstr>游ゴシック</vt:lpstr>
      <vt:lpstr>Arial</vt:lpstr>
      <vt:lpstr>Calibri</vt:lpstr>
      <vt:lpstr>Times New Roman</vt:lpstr>
      <vt:lpstr>Wingdings</vt:lpstr>
      <vt:lpstr>Office ​​テーマ</vt:lpstr>
      <vt:lpstr>【ひな形】お客さま本位の業務運営に関する取組状況および ＫＰＩ実績値の公表について</vt:lpstr>
      <vt:lpstr>Ⅰ.取組状況</vt:lpstr>
      <vt:lpstr>Ⅰ.取組状況</vt:lpstr>
      <vt:lpstr>Ⅰ.取組状況</vt:lpstr>
      <vt:lpstr>Ⅰ.取組状況</vt:lpstr>
      <vt:lpstr>PowerPoint プレゼンテーション</vt:lpstr>
      <vt:lpstr>Ⅱ.比較可能な共通ＫＰＩ</vt:lpstr>
      <vt:lpstr>PowerPoint プレゼンテーション</vt:lpstr>
      <vt:lpstr>Ⅱ.比較可能な共通ＫＰＩ</vt:lpstr>
      <vt:lpstr>Ⅱ.比較可能な共通ＫＰＩ</vt:lpstr>
      <vt:lpstr>PowerPoint プレゼンテーション</vt:lpstr>
      <vt:lpstr>Ⅱ.比較可能な共通ＫＰＩ</vt:lpstr>
      <vt:lpstr>Ⅱ.比較可能な共通ＫＰＩ</vt:lpstr>
    </vt:vector>
  </TitlesOfParts>
  <Company>農林中央金庫</Company>
  <LinksUpToDate>false</LinksUpToDate>
  <SharedDoc>false</SharedDoc>
  <HyperlinksChanged>false</HyperlinksChanged>
  <AppVersion>5.0.2</AppVersion>
  <PresentationFormat>ユーザー設定</PresentationFormat>
  <Slides>12</Slides>
  <Notes>11</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●●に関する件</dc:title>
  <dc:creator>農林中央金庫</dc:creator>
  <cp:lastModifiedBy>有満雅美(5010023)</cp:lastModifiedBy>
  <cp:lastPrinted>2023-07-13T05:22:36Z</cp:lastPrinted>
  <dcterms:created xsi:type="dcterms:W3CDTF">2015-07-24T02:46:45Z</dcterms:created>
  <dcterms:modified xsi:type="dcterms:W3CDTF">2023-09-25T02:18:40Z</dcterms:modified>
  <cp:revision>1706</cp:revision>
</cp:coreProperties>
</file>

<file path=docProps/custom.xml><?xml version="1.0" encoding="utf-8"?>
<Properties xmlns:vt="http://schemas.openxmlformats.org/officeDocument/2006/docPropsVTypes" xmlns="http://schemas.openxmlformats.org/officeDocument/2006/custom-properties"/>
</file>